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0" r:id="rId3"/>
    <p:sldId id="261" r:id="rId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FD397A5-D7C5-4F10-8A94-CED8FCD4BD22}" type="datetimeFigureOut">
              <a:rPr lang="fr-FR" smtClean="0"/>
              <a:t>05/02/2020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508DB92-A747-495C-8954-90CB8AA88AAB}" type="slidenum">
              <a:rPr lang="fr-FR" smtClean="0"/>
              <a:t>‹N°›</a:t>
            </a:fld>
            <a:endParaRPr lang="fr-FR"/>
          </a:p>
        </p:txBody>
      </p:sp>
    </p:spTree>
    <p:extLst>
      <p:ext uri="{BB962C8B-B14F-4D97-AF65-F5344CB8AC3E}">
        <p14:creationId xmlns:p14="http://schemas.microsoft.com/office/powerpoint/2010/main" val="3014575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15825" y="10235123"/>
            <a:ext cx="2920483"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33" tIns="47468" rIns="94933" bIns="47468" anchor="b"/>
          <a:lstStyle>
            <a:lvl1pPr defTabSz="987425"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69938" indent="-296863" defTabSz="98742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85863"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58938"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132013" indent="-236538" defTabSz="987425"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892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464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036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8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E1DB573F-4E09-4013-A520-911296B6F68C}" type="slidenum">
              <a:rPr lang="fr-FR" altLang="fr-FR" sz="1300"/>
              <a:pPr algn="r" eaLnBrk="1" hangingPunct="1">
                <a:spcBef>
                  <a:spcPct val="0"/>
                </a:spcBef>
              </a:pPr>
              <a:t>1</a:t>
            </a:fld>
            <a:endParaRPr lang="fr-FR" altLang="fr-FR" sz="1300"/>
          </a:p>
        </p:txBody>
      </p:sp>
      <p:sp>
        <p:nvSpPr>
          <p:cNvPr id="69635" name="Rectangle 2"/>
          <p:cNvSpPr>
            <a:spLocks noGrp="1" noRot="1" noChangeAspect="1" noChangeArrowheads="1" noTextEdit="1"/>
          </p:cNvSpPr>
          <p:nvPr>
            <p:ph type="sldImg"/>
          </p:nvPr>
        </p:nvSpPr>
        <p:spPr>
          <a:xfrm>
            <a:off x="-220663" y="804863"/>
            <a:ext cx="7188201" cy="4043362"/>
          </a:xfrm>
          <a:ln/>
        </p:spPr>
      </p:sp>
      <p:sp>
        <p:nvSpPr>
          <p:cNvPr id="61445" name="Rectangle 3"/>
          <p:cNvSpPr>
            <a:spLocks noGrp="1" noChangeArrowheads="1"/>
          </p:cNvSpPr>
          <p:nvPr>
            <p:ph type="body" idx="1"/>
          </p:nvPr>
        </p:nvSpPr>
        <p:spPr>
          <a:xfrm>
            <a:off x="676621" y="5113253"/>
            <a:ext cx="5384640" cy="3557045"/>
          </a:xfrm>
        </p:spPr>
        <p:txBody>
          <a:bodyPr/>
          <a:lstStyle/>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Une fois la remontée des fichiers OCEAN effectuée sur l’application APB, vous pourrez, si vous ne trouvez pas le numéro d’inscription au bac de l’un de vos élèves, utiliser le moteur de recherche intégré à votre site de gestion pour essayer de le retrouver. </a:t>
            </a:r>
          </a:p>
          <a:p>
            <a:pPr algn="just" eaLnBrk="1" hangingPunct="1">
              <a:buClr>
                <a:srgbClr val="CC3399"/>
              </a:buClr>
              <a:defRPr/>
            </a:pPr>
            <a:endParaRPr lang="fr-FR" altLang="fr-FR" sz="1600" dirty="0">
              <a:latin typeface="+mn-lt"/>
            </a:endParaRPr>
          </a:p>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Si la recherche reste infructueuse, il faudra contacter le service compétent pour le délivrer, à savoir le SIEC (Service des Examens et Concours en Ile de France).  </a:t>
            </a:r>
          </a:p>
        </p:txBody>
      </p:sp>
      <p:sp>
        <p:nvSpPr>
          <p:cNvPr id="69637" name="Espace réservé du numéro de diapositive 2"/>
          <p:cNvSpPr>
            <a:spLocks noGrp="1"/>
          </p:cNvSpPr>
          <p:nvPr>
            <p:ph type="sldNum" sz="quarter" idx="5"/>
          </p:nvPr>
        </p:nvSpPr>
        <p:spPr>
          <a:noFill/>
        </p:spPr>
        <p:txBody>
          <a:bodyPr/>
          <a:lstStyle>
            <a:lvl1pPr defTabSz="947738"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47738"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86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58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30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02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74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46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1CD7A8E-8A47-40FF-A356-60B2CF13687E}" type="slidenum">
              <a:rPr lang="fr-FR" altLang="fr-FR" sz="1300"/>
              <a:pPr eaLnBrk="1" hangingPunct="1">
                <a:spcBef>
                  <a:spcPct val="0"/>
                </a:spcBef>
              </a:pPr>
              <a:t>1</a:t>
            </a:fld>
            <a:endParaRPr lang="fr-FR" altLang="fr-FR" sz="1300"/>
          </a:p>
        </p:txBody>
      </p:sp>
    </p:spTree>
    <p:extLst>
      <p:ext uri="{BB962C8B-B14F-4D97-AF65-F5344CB8AC3E}">
        <p14:creationId xmlns:p14="http://schemas.microsoft.com/office/powerpoint/2010/main" val="377631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15825" y="10235123"/>
            <a:ext cx="2920483"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33" tIns="47468" rIns="94933" bIns="47468" anchor="b"/>
          <a:lstStyle>
            <a:lvl1pPr defTabSz="987425"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69938" indent="-296863" defTabSz="98742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85863"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58938"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132013" indent="-236538" defTabSz="987425"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892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464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036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8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E1DB573F-4E09-4013-A520-911296B6F68C}" type="slidenum">
              <a:rPr lang="fr-FR" altLang="fr-FR" sz="1300"/>
              <a:pPr algn="r" eaLnBrk="1" hangingPunct="1">
                <a:spcBef>
                  <a:spcPct val="0"/>
                </a:spcBef>
              </a:pPr>
              <a:t>2</a:t>
            </a:fld>
            <a:endParaRPr lang="fr-FR" altLang="fr-FR" sz="1300"/>
          </a:p>
        </p:txBody>
      </p:sp>
      <p:sp>
        <p:nvSpPr>
          <p:cNvPr id="69635" name="Rectangle 2"/>
          <p:cNvSpPr>
            <a:spLocks noGrp="1" noRot="1" noChangeAspect="1" noChangeArrowheads="1" noTextEdit="1"/>
          </p:cNvSpPr>
          <p:nvPr>
            <p:ph type="sldImg"/>
          </p:nvPr>
        </p:nvSpPr>
        <p:spPr>
          <a:xfrm>
            <a:off x="-220663" y="804863"/>
            <a:ext cx="7188201" cy="4043362"/>
          </a:xfrm>
          <a:ln/>
        </p:spPr>
      </p:sp>
      <p:sp>
        <p:nvSpPr>
          <p:cNvPr id="61445" name="Rectangle 3"/>
          <p:cNvSpPr>
            <a:spLocks noGrp="1" noChangeArrowheads="1"/>
          </p:cNvSpPr>
          <p:nvPr>
            <p:ph type="body" idx="1"/>
          </p:nvPr>
        </p:nvSpPr>
        <p:spPr>
          <a:xfrm>
            <a:off x="676621" y="5113253"/>
            <a:ext cx="5384640" cy="3557045"/>
          </a:xfrm>
        </p:spPr>
        <p:txBody>
          <a:bodyPr/>
          <a:lstStyle/>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Une fois la remontée des fichiers OCEAN effectuée sur l’application APB, vous pourrez, si vous ne trouvez pas le numéro d’inscription au bac de l’un de vos élèves, utiliser le moteur de recherche intégré à votre site de gestion pour essayer de le retrouver. </a:t>
            </a:r>
          </a:p>
          <a:p>
            <a:pPr algn="just" eaLnBrk="1" hangingPunct="1">
              <a:buClr>
                <a:srgbClr val="CC3399"/>
              </a:buClr>
              <a:defRPr/>
            </a:pPr>
            <a:endParaRPr lang="fr-FR" altLang="fr-FR" sz="1600" dirty="0">
              <a:latin typeface="+mn-lt"/>
            </a:endParaRPr>
          </a:p>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Si la recherche reste infructueuse, il faudra contacter le service compétent pour le délivrer, à savoir le SIEC (Service des Examens et Concours en Ile de France).  </a:t>
            </a:r>
          </a:p>
        </p:txBody>
      </p:sp>
      <p:sp>
        <p:nvSpPr>
          <p:cNvPr id="69637" name="Espace réservé du numéro de diapositive 2"/>
          <p:cNvSpPr>
            <a:spLocks noGrp="1"/>
          </p:cNvSpPr>
          <p:nvPr>
            <p:ph type="sldNum" sz="quarter" idx="5"/>
          </p:nvPr>
        </p:nvSpPr>
        <p:spPr>
          <a:noFill/>
        </p:spPr>
        <p:txBody>
          <a:bodyPr/>
          <a:lstStyle>
            <a:lvl1pPr defTabSz="947738"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47738"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86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58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30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02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74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46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1CD7A8E-8A47-40FF-A356-60B2CF13687E}" type="slidenum">
              <a:rPr lang="fr-FR" altLang="fr-FR" sz="1300"/>
              <a:pPr eaLnBrk="1" hangingPunct="1">
                <a:spcBef>
                  <a:spcPct val="0"/>
                </a:spcBef>
              </a:pPr>
              <a:t>2</a:t>
            </a:fld>
            <a:endParaRPr lang="fr-FR" altLang="fr-FR" sz="1300"/>
          </a:p>
        </p:txBody>
      </p:sp>
    </p:spTree>
    <p:extLst>
      <p:ext uri="{BB962C8B-B14F-4D97-AF65-F5344CB8AC3E}">
        <p14:creationId xmlns:p14="http://schemas.microsoft.com/office/powerpoint/2010/main" val="270338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15825" y="10235123"/>
            <a:ext cx="2920483" cy="53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33" tIns="47468" rIns="94933" bIns="47468" anchor="b"/>
          <a:lstStyle>
            <a:lvl1pPr defTabSz="987425"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69938" indent="-296863" defTabSz="98742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85863"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58938" indent="-238125" defTabSz="987425"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132013" indent="-236538" defTabSz="987425"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892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464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036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813" indent="-236538" defTabSz="9874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E1DB573F-4E09-4013-A520-911296B6F68C}" type="slidenum">
              <a:rPr lang="fr-FR" altLang="fr-FR" sz="1300"/>
              <a:pPr algn="r" eaLnBrk="1" hangingPunct="1">
                <a:spcBef>
                  <a:spcPct val="0"/>
                </a:spcBef>
              </a:pPr>
              <a:t>3</a:t>
            </a:fld>
            <a:endParaRPr lang="fr-FR" altLang="fr-FR" sz="1300"/>
          </a:p>
        </p:txBody>
      </p:sp>
      <p:sp>
        <p:nvSpPr>
          <p:cNvPr id="69635" name="Rectangle 2"/>
          <p:cNvSpPr>
            <a:spLocks noGrp="1" noRot="1" noChangeAspect="1" noChangeArrowheads="1" noTextEdit="1"/>
          </p:cNvSpPr>
          <p:nvPr>
            <p:ph type="sldImg"/>
          </p:nvPr>
        </p:nvSpPr>
        <p:spPr>
          <a:xfrm>
            <a:off x="-220663" y="804863"/>
            <a:ext cx="7188201" cy="4043362"/>
          </a:xfrm>
          <a:ln/>
        </p:spPr>
      </p:sp>
      <p:sp>
        <p:nvSpPr>
          <p:cNvPr id="61445" name="Rectangle 3"/>
          <p:cNvSpPr>
            <a:spLocks noGrp="1" noChangeArrowheads="1"/>
          </p:cNvSpPr>
          <p:nvPr>
            <p:ph type="body" idx="1"/>
          </p:nvPr>
        </p:nvSpPr>
        <p:spPr>
          <a:xfrm>
            <a:off x="676621" y="5113253"/>
            <a:ext cx="5384640" cy="3557045"/>
          </a:xfrm>
        </p:spPr>
        <p:txBody>
          <a:bodyPr/>
          <a:lstStyle/>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Une fois la remontée des fichiers OCEAN effectuée sur l’application APB, vous pourrez, si vous ne trouvez pas le numéro d’inscription au bac de l’un de vos élèves, utiliser le moteur de recherche intégré à votre site de gestion pour essayer de le retrouver. </a:t>
            </a:r>
          </a:p>
          <a:p>
            <a:pPr algn="just" eaLnBrk="1" hangingPunct="1">
              <a:buClr>
                <a:srgbClr val="CC3399"/>
              </a:buClr>
              <a:defRPr/>
            </a:pPr>
            <a:endParaRPr lang="fr-FR" altLang="fr-FR" sz="1600" dirty="0">
              <a:latin typeface="+mn-lt"/>
            </a:endParaRPr>
          </a:p>
          <a:p>
            <a:pPr marL="285726" indent="-285726" algn="just" eaLnBrk="1" hangingPunct="1">
              <a:buClr>
                <a:srgbClr val="00B0F0"/>
              </a:buClr>
              <a:buSzPct val="120000"/>
              <a:buFont typeface="Arial" panose="020B0604020202020204" pitchFamily="34" charset="0"/>
              <a:buChar char="•"/>
              <a:defRPr/>
            </a:pPr>
            <a:r>
              <a:rPr lang="fr-FR" altLang="fr-FR" sz="1600" dirty="0">
                <a:latin typeface="+mn-lt"/>
              </a:rPr>
              <a:t>Si la recherche reste infructueuse, il faudra contacter le service compétent pour le délivrer, à savoir le SIEC (Service des Examens et Concours en Ile de France).  </a:t>
            </a:r>
          </a:p>
        </p:txBody>
      </p:sp>
      <p:sp>
        <p:nvSpPr>
          <p:cNvPr id="69637" name="Espace réservé du numéro de diapositive 2"/>
          <p:cNvSpPr>
            <a:spLocks noGrp="1"/>
          </p:cNvSpPr>
          <p:nvPr>
            <p:ph type="sldNum" sz="quarter" idx="5"/>
          </p:nvPr>
        </p:nvSpPr>
        <p:spPr>
          <a:noFill/>
        </p:spPr>
        <p:txBody>
          <a:bodyPr/>
          <a:lstStyle>
            <a:lvl1pPr defTabSz="947738"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47738"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86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5813" indent="-227013" defTabSz="947738"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30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02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74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4613" indent="-227013" defTabSz="9477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1CD7A8E-8A47-40FF-A356-60B2CF13687E}" type="slidenum">
              <a:rPr lang="fr-FR" altLang="fr-FR" sz="1300"/>
              <a:pPr eaLnBrk="1" hangingPunct="1">
                <a:spcBef>
                  <a:spcPct val="0"/>
                </a:spcBef>
              </a:pPr>
              <a:t>3</a:t>
            </a:fld>
            <a:endParaRPr lang="fr-FR" altLang="fr-FR" sz="1300"/>
          </a:p>
        </p:txBody>
      </p:sp>
    </p:spTree>
    <p:extLst>
      <p:ext uri="{BB962C8B-B14F-4D97-AF65-F5344CB8AC3E}">
        <p14:creationId xmlns:p14="http://schemas.microsoft.com/office/powerpoint/2010/main" val="102301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301174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24825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294635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336363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62787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C5609B-7BF5-4FDB-921C-E41242DD7416}" type="datetimeFigureOut">
              <a:rPr lang="fr-FR" smtClean="0"/>
              <a:t>05/02/2020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333073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C5609B-7BF5-4FDB-921C-E41242DD7416}" type="datetimeFigureOut">
              <a:rPr lang="fr-FR" smtClean="0"/>
              <a:t>05/02/2020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92181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3C5609B-7BF5-4FDB-921C-E41242DD7416}" type="datetimeFigureOut">
              <a:rPr lang="fr-FR" smtClean="0"/>
              <a:t>05/02/2020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360318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C5609B-7BF5-4FDB-921C-E41242DD7416}" type="datetimeFigureOut">
              <a:rPr lang="fr-FR" smtClean="0"/>
              <a:t>05/02/2020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415633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3C5609B-7BF5-4FDB-921C-E41242DD7416}" type="datetimeFigureOut">
              <a:rPr lang="fr-FR" smtClean="0"/>
              <a:t>05/02/2020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303144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3C5609B-7BF5-4FDB-921C-E41242DD7416}" type="datetimeFigureOut">
              <a:rPr lang="fr-FR" smtClean="0"/>
              <a:t>05/02/2020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322337-D346-4D57-89DD-47FDB1DD96AC}" type="slidenum">
              <a:rPr lang="fr-FR" smtClean="0"/>
              <a:t>‹N°›</a:t>
            </a:fld>
            <a:endParaRPr lang="fr-FR"/>
          </a:p>
        </p:txBody>
      </p:sp>
    </p:spTree>
    <p:extLst>
      <p:ext uri="{BB962C8B-B14F-4D97-AF65-F5344CB8AC3E}">
        <p14:creationId xmlns:p14="http://schemas.microsoft.com/office/powerpoint/2010/main" val="84392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5609B-7BF5-4FDB-921C-E41242DD7416}" type="datetimeFigureOut">
              <a:rPr lang="fr-FR" smtClean="0"/>
              <a:t>05/02/2020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22337-D346-4D57-89DD-47FDB1DD96AC}" type="slidenum">
              <a:rPr lang="fr-FR" smtClean="0"/>
              <a:t>‹N°›</a:t>
            </a:fld>
            <a:endParaRPr lang="fr-FR"/>
          </a:p>
        </p:txBody>
      </p:sp>
    </p:spTree>
    <p:extLst>
      <p:ext uri="{BB962C8B-B14F-4D97-AF65-F5344CB8AC3E}">
        <p14:creationId xmlns:p14="http://schemas.microsoft.com/office/powerpoint/2010/main" val="278211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bwMode="auto">
          <a:xfrm>
            <a:off x="606830" y="748140"/>
            <a:ext cx="11305309" cy="6001791"/>
          </a:xfrm>
          <a:prstGeom prst="roundRect">
            <a:avLst/>
          </a:prstGeom>
          <a:noFill/>
          <a:ln w="28575" cap="flat" cmpd="sng" algn="ctr">
            <a:noFill/>
            <a:prstDash val="solid"/>
            <a:round/>
            <a:headEnd type="none" w="med" len="med"/>
            <a:tailEnd type="none" w="med" len="med"/>
          </a:ln>
          <a:effectLst/>
          <a:extLst/>
        </p:spPr>
        <p:txBody>
          <a:bodyPr/>
          <a:lstStyle/>
          <a:p>
            <a:pPr algn="ctr"/>
            <a:r>
              <a:rPr lang="fr-FR" altLang="fr-FR" sz="2400" b="1" dirty="0" smtClean="0">
                <a:solidFill>
                  <a:schemeClr val="accent5">
                    <a:lumMod val="50000"/>
                  </a:schemeClr>
                </a:solidFill>
                <a:latin typeface="Calibri" panose="020F0502020204030204" pitchFamily="34" charset="0"/>
                <a:cs typeface="Arial" charset="0"/>
              </a:rPr>
              <a:t>Parcours d’Accès Spécifique Santé (PASS)</a:t>
            </a:r>
          </a:p>
          <a:p>
            <a:endParaRPr lang="fr-FR" altLang="fr-FR" sz="2000" b="1" dirty="0" smtClean="0">
              <a:solidFill>
                <a:schemeClr val="accent5">
                  <a:lumMod val="50000"/>
                </a:schemeClr>
              </a:solidFill>
              <a:latin typeface="Calibri" panose="020F0502020204030204" pitchFamily="34" charset="0"/>
              <a:cs typeface="Arial" charset="0"/>
            </a:endParaRPr>
          </a:p>
          <a:p>
            <a:r>
              <a:rPr lang="fr-FR" sz="2000" b="1" i="1" dirty="0" smtClean="0">
                <a:solidFill>
                  <a:srgbClr val="FF0000"/>
                </a:solidFill>
                <a:latin typeface="Calibri" panose="020F0502020204030204" pitchFamily="34" charset="0"/>
                <a:cs typeface="Arial" charset="0"/>
              </a:rPr>
              <a:t>Université </a:t>
            </a:r>
            <a:r>
              <a:rPr lang="fr-FR" sz="2000" b="1" i="1" dirty="0">
                <a:solidFill>
                  <a:srgbClr val="FF0000"/>
                </a:solidFill>
                <a:latin typeface="Calibri" panose="020F0502020204030204" pitchFamily="34" charset="0"/>
                <a:cs typeface="Arial" charset="0"/>
              </a:rPr>
              <a:t>de Versailles Saint-Quentin-en-Yvelines </a:t>
            </a:r>
            <a:r>
              <a:rPr lang="fr-FR" sz="2000" b="1" i="1" dirty="0" smtClean="0">
                <a:solidFill>
                  <a:srgbClr val="FF0000"/>
                </a:solidFill>
                <a:latin typeface="Calibri" panose="020F0502020204030204" pitchFamily="34" charset="0"/>
                <a:cs typeface="Arial" charset="0"/>
              </a:rPr>
              <a:t>Guyancourt </a:t>
            </a:r>
            <a:r>
              <a:rPr lang="fr-FR" sz="2000" b="1" i="1" dirty="0">
                <a:solidFill>
                  <a:srgbClr val="FF0000"/>
                </a:solidFill>
                <a:latin typeface="Calibri" panose="020F0502020204030204" pitchFamily="34" charset="0"/>
                <a:cs typeface="Arial" charset="0"/>
              </a:rPr>
              <a:t>– 78 </a:t>
            </a:r>
          </a:p>
          <a:p>
            <a:r>
              <a:rPr lang="fr-FR" sz="2000" i="1" dirty="0" smtClean="0">
                <a:solidFill>
                  <a:schemeClr val="accent5">
                    <a:lumMod val="50000"/>
                  </a:schemeClr>
                </a:solidFill>
                <a:latin typeface="Calibri" panose="020F0502020204030204" pitchFamily="34" charset="0"/>
                <a:cs typeface="Arial" charset="0"/>
              </a:rPr>
              <a:t>Licence – Sciences – Technologies – Santé : </a:t>
            </a:r>
            <a:r>
              <a:rPr lang="fr-FR" sz="2000" b="1" i="1" dirty="0" smtClean="0">
                <a:solidFill>
                  <a:schemeClr val="accent5">
                    <a:lumMod val="50000"/>
                  </a:schemeClr>
                </a:solidFill>
                <a:latin typeface="Calibri" panose="020F0502020204030204" pitchFamily="34" charset="0"/>
                <a:cs typeface="Arial" charset="0"/>
              </a:rPr>
              <a:t>PASS avec 5 </a:t>
            </a:r>
            <a:r>
              <a:rPr lang="fr-FR" sz="2000" b="1" i="1" dirty="0">
                <a:solidFill>
                  <a:schemeClr val="accent5">
                    <a:lumMod val="50000"/>
                  </a:schemeClr>
                </a:solidFill>
                <a:latin typeface="Calibri" panose="020F0502020204030204" pitchFamily="34" charset="0"/>
                <a:cs typeface="Arial" charset="0"/>
              </a:rPr>
              <a:t>options </a:t>
            </a:r>
            <a:r>
              <a:rPr lang="fr-FR" sz="2000" b="1" i="1" dirty="0" smtClean="0">
                <a:solidFill>
                  <a:schemeClr val="accent5">
                    <a:lumMod val="50000"/>
                  </a:schemeClr>
                </a:solidFill>
                <a:latin typeface="Calibri" panose="020F0502020204030204" pitchFamily="34" charset="0"/>
                <a:cs typeface="Arial" charset="0"/>
              </a:rPr>
              <a:t> </a:t>
            </a:r>
            <a:endParaRPr lang="fr-FR" sz="2000" b="1"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r>
              <a:rPr lang="fr-FR" sz="2000" i="1" dirty="0" smtClean="0">
                <a:solidFill>
                  <a:schemeClr val="accent5">
                    <a:lumMod val="50000"/>
                  </a:schemeClr>
                </a:solidFill>
                <a:latin typeface="Calibri" panose="020F0502020204030204" pitchFamily="34" charset="0"/>
                <a:cs typeface="Arial" charset="0"/>
              </a:rPr>
              <a:t>Droit </a:t>
            </a:r>
            <a:endParaRPr lang="fr-FR" sz="2000"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r>
              <a:rPr lang="fr-FR" sz="2000" i="1" dirty="0" smtClean="0">
                <a:solidFill>
                  <a:schemeClr val="accent5">
                    <a:lumMod val="50000"/>
                  </a:schemeClr>
                </a:solidFill>
                <a:latin typeface="Calibri" panose="020F0502020204030204" pitchFamily="34" charset="0"/>
                <a:cs typeface="Arial" charset="0"/>
              </a:rPr>
              <a:t>Mathématiques </a:t>
            </a:r>
            <a:r>
              <a:rPr lang="fr-FR" sz="2000" i="1" dirty="0">
                <a:solidFill>
                  <a:schemeClr val="accent5">
                    <a:lumMod val="50000"/>
                  </a:schemeClr>
                </a:solidFill>
                <a:latin typeface="Calibri" panose="020F0502020204030204" pitchFamily="34" charset="0"/>
                <a:cs typeface="Arial" charset="0"/>
              </a:rPr>
              <a:t>– Physique – Chimie - Informatique </a:t>
            </a:r>
            <a:r>
              <a:rPr lang="fr-FR" sz="2000" i="1" dirty="0" smtClean="0">
                <a:solidFill>
                  <a:schemeClr val="accent5">
                    <a:lumMod val="50000"/>
                  </a:schemeClr>
                </a:solidFill>
                <a:latin typeface="Calibri" panose="020F0502020204030204" pitchFamily="34" charset="0"/>
                <a:cs typeface="Arial" charset="0"/>
              </a:rPr>
              <a:t> </a:t>
            </a:r>
            <a:endParaRPr lang="fr-FR" sz="2000"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r>
              <a:rPr lang="fr-FR" sz="2000" i="1" dirty="0" smtClean="0">
                <a:solidFill>
                  <a:schemeClr val="accent5">
                    <a:lumMod val="50000"/>
                  </a:schemeClr>
                </a:solidFill>
                <a:latin typeface="Calibri" panose="020F0502020204030204" pitchFamily="34" charset="0"/>
                <a:cs typeface="Arial" charset="0"/>
              </a:rPr>
              <a:t>Sciences </a:t>
            </a:r>
            <a:r>
              <a:rPr lang="fr-FR" sz="2000" i="1" dirty="0">
                <a:solidFill>
                  <a:schemeClr val="accent5">
                    <a:lumMod val="50000"/>
                  </a:schemeClr>
                </a:solidFill>
                <a:latin typeface="Calibri" panose="020F0502020204030204" pitchFamily="34" charset="0"/>
                <a:cs typeface="Arial" charset="0"/>
              </a:rPr>
              <a:t>pour la santé </a:t>
            </a:r>
          </a:p>
          <a:p>
            <a:pPr marL="342900" indent="-342900">
              <a:buFont typeface="Wingdings" panose="05000000000000000000" pitchFamily="2" charset="2"/>
              <a:buChar char="ü"/>
            </a:pPr>
            <a:r>
              <a:rPr lang="fr-FR" sz="2000" i="1" dirty="0" smtClean="0">
                <a:solidFill>
                  <a:schemeClr val="accent5">
                    <a:lumMod val="50000"/>
                  </a:schemeClr>
                </a:solidFill>
                <a:latin typeface="Calibri" panose="020F0502020204030204" pitchFamily="34" charset="0"/>
                <a:cs typeface="Arial" charset="0"/>
              </a:rPr>
              <a:t>Chimie </a:t>
            </a:r>
            <a:r>
              <a:rPr lang="fr-FR" sz="2000" i="1" dirty="0">
                <a:solidFill>
                  <a:schemeClr val="accent5">
                    <a:lumMod val="50000"/>
                  </a:schemeClr>
                </a:solidFill>
                <a:latin typeface="Calibri" panose="020F0502020204030204" pitchFamily="34" charset="0"/>
                <a:cs typeface="Arial" charset="0"/>
              </a:rPr>
              <a:t>– Biologie </a:t>
            </a:r>
          </a:p>
          <a:p>
            <a:pPr marL="342900" indent="-342900">
              <a:buFont typeface="Wingdings" panose="05000000000000000000" pitchFamily="2" charset="2"/>
              <a:buChar char="ü"/>
            </a:pPr>
            <a:r>
              <a:rPr lang="fr-FR" sz="2000" i="1" dirty="0" smtClean="0">
                <a:solidFill>
                  <a:schemeClr val="accent5">
                    <a:lumMod val="50000"/>
                  </a:schemeClr>
                </a:solidFill>
                <a:latin typeface="Calibri" panose="020F0502020204030204" pitchFamily="34" charset="0"/>
                <a:cs typeface="Arial" charset="0"/>
              </a:rPr>
              <a:t>Biologie </a:t>
            </a:r>
            <a:r>
              <a:rPr lang="fr-FR" sz="2000" i="1" dirty="0">
                <a:solidFill>
                  <a:schemeClr val="accent5">
                    <a:lumMod val="50000"/>
                  </a:schemeClr>
                </a:solidFill>
                <a:latin typeface="Calibri" panose="020F0502020204030204" pitchFamily="34" charset="0"/>
                <a:cs typeface="Arial" charset="0"/>
              </a:rPr>
              <a:t>– Informatique </a:t>
            </a:r>
            <a:endParaRPr lang="fr-FR" sz="2000" i="1" dirty="0" smtClean="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2000" i="1" dirty="0" smtClean="0">
              <a:solidFill>
                <a:schemeClr val="accent5">
                  <a:lumMod val="50000"/>
                </a:schemeClr>
              </a:solidFill>
              <a:latin typeface="Calibri" panose="020F0502020204030204" pitchFamily="34" charset="0"/>
              <a:cs typeface="Arial" charset="0"/>
            </a:endParaRPr>
          </a:p>
          <a:p>
            <a:r>
              <a:rPr lang="fr-FR" sz="2000" b="1" i="1" dirty="0" smtClean="0">
                <a:solidFill>
                  <a:srgbClr val="FF0000"/>
                </a:solidFill>
                <a:latin typeface="Calibri" panose="020F0502020204030204" pitchFamily="34" charset="0"/>
                <a:cs typeface="Arial" charset="0"/>
              </a:rPr>
              <a:t>École </a:t>
            </a:r>
            <a:r>
              <a:rPr lang="fr-FR" sz="2000" b="1" i="1" dirty="0">
                <a:solidFill>
                  <a:srgbClr val="FF0000"/>
                </a:solidFill>
                <a:latin typeface="Calibri" panose="020F0502020204030204" pitchFamily="34" charset="0"/>
                <a:cs typeface="Arial" charset="0"/>
              </a:rPr>
              <a:t>Universitaire de premier cycle – Campus d’Orsay Université de Paris-Saclay </a:t>
            </a:r>
            <a:r>
              <a:rPr lang="fr-FR" sz="2000" b="1" i="1" dirty="0" smtClean="0">
                <a:solidFill>
                  <a:srgbClr val="FF0000"/>
                </a:solidFill>
                <a:latin typeface="Calibri" panose="020F0502020204030204" pitchFamily="34" charset="0"/>
                <a:cs typeface="Arial" charset="0"/>
              </a:rPr>
              <a:t>Orsay - 91</a:t>
            </a:r>
            <a:endParaRPr lang="fr-FR" sz="2000" dirty="0">
              <a:solidFill>
                <a:srgbClr val="FF0000"/>
              </a:solidFill>
            </a:endParaRPr>
          </a:p>
          <a:p>
            <a:r>
              <a:rPr lang="fr-FR" sz="2000" i="1" dirty="0">
                <a:solidFill>
                  <a:schemeClr val="accent5">
                    <a:lumMod val="50000"/>
                  </a:schemeClr>
                </a:solidFill>
                <a:latin typeface="Calibri" panose="020F0502020204030204" pitchFamily="34" charset="0"/>
                <a:cs typeface="Arial" charset="0"/>
              </a:rPr>
              <a:t>Licence – Sciences – Technologies – Santé : </a:t>
            </a:r>
            <a:r>
              <a:rPr lang="fr-FR" sz="2000" b="1" i="1" dirty="0" smtClean="0">
                <a:solidFill>
                  <a:schemeClr val="accent5">
                    <a:lumMod val="50000"/>
                  </a:schemeClr>
                </a:solidFill>
                <a:latin typeface="Calibri" panose="020F0502020204030204" pitchFamily="34" charset="0"/>
                <a:cs typeface="Arial" charset="0"/>
              </a:rPr>
              <a:t>PASS avec 6 </a:t>
            </a:r>
            <a:r>
              <a:rPr lang="fr-FR" sz="2000" b="1" i="1" dirty="0">
                <a:solidFill>
                  <a:schemeClr val="accent5">
                    <a:lumMod val="50000"/>
                  </a:schemeClr>
                </a:solidFill>
                <a:latin typeface="Calibri" panose="020F0502020204030204" pitchFamily="34" charset="0"/>
                <a:cs typeface="Arial" charset="0"/>
              </a:rPr>
              <a:t>options </a:t>
            </a:r>
            <a:r>
              <a:rPr lang="fr-FR" sz="2000" b="1" i="1" dirty="0" smtClean="0">
                <a:solidFill>
                  <a:schemeClr val="accent5">
                    <a:lumMod val="50000"/>
                  </a:schemeClr>
                </a:solidFill>
                <a:latin typeface="Calibri" panose="020F0502020204030204" pitchFamily="34" charset="0"/>
                <a:cs typeface="Arial" charset="0"/>
              </a:rPr>
              <a:t> </a:t>
            </a:r>
            <a:endParaRPr lang="fr-FR" sz="2000" b="1"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Droit </a:t>
            </a: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Économie et Gestion </a:t>
            </a: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Santé et société </a:t>
            </a: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Sciences fondamentales (Maths – Physique – Informatique pour la Chimie </a:t>
            </a:r>
            <a:r>
              <a:rPr lang="fr-FR" sz="2000" i="1" dirty="0" smtClean="0">
                <a:solidFill>
                  <a:schemeClr val="accent5">
                    <a:lumMod val="50000"/>
                  </a:schemeClr>
                </a:solidFill>
                <a:latin typeface="Calibri" panose="020F0502020204030204" pitchFamily="34" charset="0"/>
                <a:cs typeface="Arial" charset="0"/>
              </a:rPr>
              <a:t>et </a:t>
            </a:r>
            <a:r>
              <a:rPr lang="fr-FR" sz="2000" i="1" dirty="0">
                <a:solidFill>
                  <a:schemeClr val="accent5">
                    <a:lumMod val="50000"/>
                  </a:schemeClr>
                </a:solidFill>
                <a:latin typeface="Calibri" panose="020F0502020204030204" pitchFamily="34" charset="0"/>
                <a:cs typeface="Arial" charset="0"/>
              </a:rPr>
              <a:t>la Biologie) </a:t>
            </a: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Sciences et Techniques des Activités Physiques et Sportives (STAPS) </a:t>
            </a:r>
          </a:p>
          <a:p>
            <a:pPr marL="342900" indent="-342900">
              <a:buFont typeface="Wingdings" panose="05000000000000000000" pitchFamily="2" charset="2"/>
              <a:buChar char="ü"/>
            </a:pPr>
            <a:r>
              <a:rPr lang="fr-FR" sz="2000" i="1" dirty="0">
                <a:solidFill>
                  <a:schemeClr val="accent5">
                    <a:lumMod val="50000"/>
                  </a:schemeClr>
                </a:solidFill>
                <a:latin typeface="Calibri" panose="020F0502020204030204" pitchFamily="34" charset="0"/>
                <a:cs typeface="Arial" charset="0"/>
              </a:rPr>
              <a:t>Psychologie </a:t>
            </a:r>
          </a:p>
          <a:p>
            <a:endParaRPr lang="fr-FR" sz="2400" i="1" dirty="0">
              <a:solidFill>
                <a:schemeClr val="accent5">
                  <a:lumMod val="50000"/>
                </a:schemeClr>
              </a:solidFill>
              <a:latin typeface="Calibri" panose="020F0502020204030204" pitchFamily="34" charset="0"/>
              <a:cs typeface="Arial" charset="0"/>
            </a:endParaRPr>
          </a:p>
          <a:p>
            <a:pPr algn="just">
              <a:defRPr/>
            </a:pPr>
            <a:endParaRPr lang="fr-FR" altLang="fr-FR" sz="2400" i="1" dirty="0" smtClean="0">
              <a:solidFill>
                <a:schemeClr val="accent5">
                  <a:lumMod val="50000"/>
                </a:schemeClr>
              </a:solidFill>
              <a:latin typeface="Calibri" panose="020F0502020204030204" pitchFamily="34" charset="0"/>
              <a:cs typeface="Arial" charset="0"/>
            </a:endParaRPr>
          </a:p>
          <a:p>
            <a:pPr>
              <a:defRPr/>
            </a:pPr>
            <a:endParaRPr lang="fr-FR" sz="2200" dirty="0">
              <a:solidFill>
                <a:schemeClr val="accent5">
                  <a:lumMod val="50000"/>
                </a:schemeClr>
              </a:solidFill>
              <a:latin typeface="Calibri" panose="020F0502020204030204" pitchFamily="34" charset="0"/>
              <a:cs typeface="Arial" charset="0"/>
            </a:endParaRPr>
          </a:p>
        </p:txBody>
      </p:sp>
      <p:sp>
        <p:nvSpPr>
          <p:cNvPr id="7" name="Rectangle 8"/>
          <p:cNvSpPr>
            <a:spLocks noChangeArrowheads="1"/>
          </p:cNvSpPr>
          <p:nvPr/>
        </p:nvSpPr>
        <p:spPr bwMode="auto">
          <a:xfrm>
            <a:off x="1338349" y="240835"/>
            <a:ext cx="9330777" cy="590437"/>
          </a:xfrm>
          <a:prstGeom prst="rect">
            <a:avLst/>
          </a:prstGeom>
          <a:noFill/>
          <a:ln w="9525">
            <a:noFill/>
            <a:miter lim="800000"/>
            <a:headEnd/>
            <a:tailEnd/>
          </a:ln>
          <a:effec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r-FR" altLang="fr-FR" sz="2000" b="1" dirty="0">
                <a:effectLst>
                  <a:outerShdw blurRad="38100" dist="38100" dir="2700000" algn="tl">
                    <a:srgbClr val="C0C0C0"/>
                  </a:outerShdw>
                </a:effectLst>
                <a:latin typeface="Calibri" panose="020F0502020204030204" pitchFamily="34" charset="0"/>
                <a:cs typeface="Arial" charset="0"/>
              </a:rPr>
              <a:t> </a:t>
            </a:r>
            <a:r>
              <a:rPr lang="fr-FR" altLang="fr-FR" sz="2800" b="1" dirty="0" smtClean="0">
                <a:solidFill>
                  <a:schemeClr val="accent5">
                    <a:lumMod val="50000"/>
                  </a:schemeClr>
                </a:solidFill>
                <a:latin typeface="Calibri" panose="020F0502020204030204" pitchFamily="34" charset="0"/>
                <a:cs typeface="Arial" charset="0"/>
              </a:rPr>
              <a:t>ÉTUDES DE SANTÉ - </a:t>
            </a:r>
            <a:r>
              <a:rPr lang="fr-FR" altLang="fr-FR" sz="2800" b="1" dirty="0">
                <a:solidFill>
                  <a:schemeClr val="accent5">
                    <a:lumMod val="50000"/>
                  </a:schemeClr>
                </a:solidFill>
                <a:latin typeface="Calibri" panose="020F0502020204030204" pitchFamily="34" charset="0"/>
                <a:cs typeface="Arial" charset="0"/>
              </a:rPr>
              <a:t>ACADÉMIE </a:t>
            </a:r>
            <a:r>
              <a:rPr lang="fr-FR" altLang="fr-FR" sz="2800" b="1" dirty="0" smtClean="0">
                <a:solidFill>
                  <a:schemeClr val="accent5">
                    <a:lumMod val="50000"/>
                  </a:schemeClr>
                </a:solidFill>
                <a:latin typeface="Calibri" panose="020F0502020204030204" pitchFamily="34" charset="0"/>
                <a:cs typeface="Arial" charset="0"/>
              </a:rPr>
              <a:t>VERSAILLES</a:t>
            </a:r>
            <a:endParaRPr lang="fr-FR" altLang="fr-FR" sz="2800" b="1" i="1" dirty="0" smtClean="0">
              <a:solidFill>
                <a:schemeClr val="accent5">
                  <a:lumMod val="50000"/>
                </a:schemeClr>
              </a:solidFill>
              <a:latin typeface="Calibri" panose="020F0502020204030204" pitchFamily="34" charset="0"/>
              <a:cs typeface="Arial" charset="0"/>
            </a:endParaRPr>
          </a:p>
        </p:txBody>
      </p:sp>
    </p:spTree>
    <p:extLst>
      <p:ext uri="{BB962C8B-B14F-4D97-AF65-F5344CB8AC3E}">
        <p14:creationId xmlns:p14="http://schemas.microsoft.com/office/powerpoint/2010/main" val="691966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10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Effect transition="in" filter="fade">
                                      <p:cBhvr>
                                        <p:cTn id="17" dur="1000"/>
                                        <p:tgtEl>
                                          <p:spTgt spid="1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1000"/>
                                        <p:tgtEl>
                                          <p:spTgt spid="1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fade">
                                      <p:cBhvr>
                                        <p:cTn id="27" dur="1000"/>
                                        <p:tgtEl>
                                          <p:spTgt spid="1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6" end="6"/>
                                            </p:txEl>
                                          </p:spTgt>
                                        </p:tgtEl>
                                        <p:attrNameLst>
                                          <p:attrName>style.visibility</p:attrName>
                                        </p:attrNameLst>
                                      </p:cBhvr>
                                      <p:to>
                                        <p:strVal val="visible"/>
                                      </p:to>
                                    </p:set>
                                    <p:animEffect transition="in" filter="fade">
                                      <p:cBhvr>
                                        <p:cTn id="32" dur="1000"/>
                                        <p:tgtEl>
                                          <p:spTgt spid="1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7" end="7"/>
                                            </p:txEl>
                                          </p:spTgt>
                                        </p:tgtEl>
                                        <p:attrNameLst>
                                          <p:attrName>style.visibility</p:attrName>
                                        </p:attrNameLst>
                                      </p:cBhvr>
                                      <p:to>
                                        <p:strVal val="visible"/>
                                      </p:to>
                                    </p:set>
                                    <p:animEffect transition="in" filter="fade">
                                      <p:cBhvr>
                                        <p:cTn id="37" dur="1000"/>
                                        <p:tgtEl>
                                          <p:spTgt spid="1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8" end="8"/>
                                            </p:txEl>
                                          </p:spTgt>
                                        </p:tgtEl>
                                        <p:attrNameLst>
                                          <p:attrName>style.visibility</p:attrName>
                                        </p:attrNameLst>
                                      </p:cBhvr>
                                      <p:to>
                                        <p:strVal val="visible"/>
                                      </p:to>
                                    </p:set>
                                    <p:animEffect transition="in" filter="fade">
                                      <p:cBhvr>
                                        <p:cTn id="42" dur="1000"/>
                                        <p:tgtEl>
                                          <p:spTgt spid="1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10" end="10"/>
                                            </p:txEl>
                                          </p:spTgt>
                                        </p:tgtEl>
                                        <p:attrNameLst>
                                          <p:attrName>style.visibility</p:attrName>
                                        </p:attrNameLst>
                                      </p:cBhvr>
                                      <p:to>
                                        <p:strVal val="visible"/>
                                      </p:to>
                                    </p:set>
                                    <p:animEffect transition="in" filter="fade">
                                      <p:cBhvr>
                                        <p:cTn id="47" dur="1000"/>
                                        <p:tgtEl>
                                          <p:spTgt spid="1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11" end="11"/>
                                            </p:txEl>
                                          </p:spTgt>
                                        </p:tgtEl>
                                        <p:attrNameLst>
                                          <p:attrName>style.visibility</p:attrName>
                                        </p:attrNameLst>
                                      </p:cBhvr>
                                      <p:to>
                                        <p:strVal val="visible"/>
                                      </p:to>
                                    </p:set>
                                    <p:animEffect transition="in" filter="fade">
                                      <p:cBhvr>
                                        <p:cTn id="52" dur="1000"/>
                                        <p:tgtEl>
                                          <p:spTgt spid="1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xEl>
                                              <p:pRg st="12" end="12"/>
                                            </p:txEl>
                                          </p:spTgt>
                                        </p:tgtEl>
                                        <p:attrNameLst>
                                          <p:attrName>style.visibility</p:attrName>
                                        </p:attrNameLst>
                                      </p:cBhvr>
                                      <p:to>
                                        <p:strVal val="visible"/>
                                      </p:to>
                                    </p:set>
                                    <p:animEffect transition="in" filter="fade">
                                      <p:cBhvr>
                                        <p:cTn id="57" dur="1000"/>
                                        <p:tgtEl>
                                          <p:spTgt spid="1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
                                            <p:txEl>
                                              <p:pRg st="13" end="13"/>
                                            </p:txEl>
                                          </p:spTgt>
                                        </p:tgtEl>
                                        <p:attrNameLst>
                                          <p:attrName>style.visibility</p:attrName>
                                        </p:attrNameLst>
                                      </p:cBhvr>
                                      <p:to>
                                        <p:strVal val="visible"/>
                                      </p:to>
                                    </p:set>
                                    <p:animEffect transition="in" filter="fade">
                                      <p:cBhvr>
                                        <p:cTn id="62" dur="1000"/>
                                        <p:tgtEl>
                                          <p:spTgt spid="1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
                                            <p:txEl>
                                              <p:pRg st="14" end="14"/>
                                            </p:txEl>
                                          </p:spTgt>
                                        </p:tgtEl>
                                        <p:attrNameLst>
                                          <p:attrName>style.visibility</p:attrName>
                                        </p:attrNameLst>
                                      </p:cBhvr>
                                      <p:to>
                                        <p:strVal val="visible"/>
                                      </p:to>
                                    </p:set>
                                    <p:animEffect transition="in" filter="fade">
                                      <p:cBhvr>
                                        <p:cTn id="67" dur="1000"/>
                                        <p:tgtEl>
                                          <p:spTgt spid="1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3">
                                            <p:txEl>
                                              <p:pRg st="15" end="15"/>
                                            </p:txEl>
                                          </p:spTgt>
                                        </p:tgtEl>
                                        <p:attrNameLst>
                                          <p:attrName>style.visibility</p:attrName>
                                        </p:attrNameLst>
                                      </p:cBhvr>
                                      <p:to>
                                        <p:strVal val="visible"/>
                                      </p:to>
                                    </p:set>
                                    <p:animEffect transition="in" filter="fade">
                                      <p:cBhvr>
                                        <p:cTn id="72" dur="1000"/>
                                        <p:tgtEl>
                                          <p:spTgt spid="1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
                                            <p:txEl>
                                              <p:pRg st="16" end="16"/>
                                            </p:txEl>
                                          </p:spTgt>
                                        </p:tgtEl>
                                        <p:attrNameLst>
                                          <p:attrName>style.visibility</p:attrName>
                                        </p:attrNameLst>
                                      </p:cBhvr>
                                      <p:to>
                                        <p:strVal val="visible"/>
                                      </p:to>
                                    </p:set>
                                    <p:animEffect transition="in" filter="fade">
                                      <p:cBhvr>
                                        <p:cTn id="77" dur="1000"/>
                                        <p:tgtEl>
                                          <p:spTgt spid="1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3">
                                            <p:txEl>
                                              <p:pRg st="17" end="17"/>
                                            </p:txEl>
                                          </p:spTgt>
                                        </p:tgtEl>
                                        <p:attrNameLst>
                                          <p:attrName>style.visibility</p:attrName>
                                        </p:attrNameLst>
                                      </p:cBhvr>
                                      <p:to>
                                        <p:strVal val="visible"/>
                                      </p:to>
                                    </p:set>
                                    <p:animEffect transition="in" filter="fade">
                                      <p:cBhvr>
                                        <p:cTn id="82" dur="1000"/>
                                        <p:tgtEl>
                                          <p:spTgt spid="13">
                                            <p:txEl>
                                              <p:pRg st="17" end="17"/>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fade">
                                      <p:cBhvr>
                                        <p:cTn id="8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bwMode="auto">
          <a:xfrm>
            <a:off x="0" y="-16626"/>
            <a:ext cx="12192000" cy="6932815"/>
          </a:xfrm>
          <a:prstGeom prst="roundRect">
            <a:avLst/>
          </a:prstGeom>
          <a:noFill/>
          <a:ln w="28575" cap="flat" cmpd="sng" algn="ctr">
            <a:noFill/>
            <a:prstDash val="solid"/>
            <a:round/>
            <a:headEnd type="none" w="med" len="med"/>
            <a:tailEnd type="none" w="med" len="med"/>
          </a:ln>
          <a:effectLst/>
          <a:extLst/>
        </p:spPr>
        <p:txBody>
          <a:bodyPr/>
          <a:lstStyle/>
          <a:p>
            <a:pPr algn="ctr"/>
            <a:r>
              <a:rPr lang="fr-FR" altLang="fr-FR" sz="2400" b="1" dirty="0" smtClean="0">
                <a:solidFill>
                  <a:schemeClr val="accent5">
                    <a:lumMod val="50000"/>
                  </a:schemeClr>
                </a:solidFill>
                <a:latin typeface="Calibri" panose="020F0502020204030204" pitchFamily="34" charset="0"/>
                <a:cs typeface="Arial" charset="0"/>
              </a:rPr>
              <a:t>Licences d’Accès Santé (LAS) – Académie de Versailles</a:t>
            </a:r>
          </a:p>
          <a:p>
            <a:pPr algn="ctr"/>
            <a:endParaRPr lang="fr-FR" altLang="fr-FR" sz="900" b="1" dirty="0" smtClean="0">
              <a:solidFill>
                <a:schemeClr val="accent5">
                  <a:lumMod val="50000"/>
                </a:schemeClr>
              </a:solidFill>
              <a:latin typeface="Calibri" panose="020F0502020204030204" pitchFamily="34" charset="0"/>
              <a:cs typeface="Arial" charset="0"/>
            </a:endParaRPr>
          </a:p>
          <a:p>
            <a:r>
              <a:rPr lang="fr-FR" sz="1600" b="1" i="1" dirty="0" smtClean="0">
                <a:solidFill>
                  <a:srgbClr val="FF0000"/>
                </a:solidFill>
                <a:latin typeface="Calibri" panose="020F0502020204030204" pitchFamily="34" charset="0"/>
                <a:cs typeface="Arial" charset="0"/>
              </a:rPr>
              <a:t>Université </a:t>
            </a:r>
            <a:r>
              <a:rPr lang="fr-FR" sz="1600" b="1" i="1" dirty="0">
                <a:solidFill>
                  <a:srgbClr val="FF0000"/>
                </a:solidFill>
                <a:latin typeface="Calibri" panose="020F0502020204030204" pitchFamily="34" charset="0"/>
                <a:cs typeface="Arial" charset="0"/>
              </a:rPr>
              <a:t>de Versailles Saint-Quentin-en-Yvelines </a:t>
            </a:r>
            <a:r>
              <a:rPr lang="fr-FR" sz="1600" b="1" i="1" dirty="0" smtClean="0">
                <a:solidFill>
                  <a:srgbClr val="FF0000"/>
                </a:solidFill>
                <a:latin typeface="Calibri" panose="020F0502020204030204" pitchFamily="34" charset="0"/>
                <a:cs typeface="Arial" charset="0"/>
              </a:rPr>
              <a:t>Guyancourt </a:t>
            </a:r>
            <a:r>
              <a:rPr lang="fr-FR" sz="1600" b="1" i="1" dirty="0">
                <a:solidFill>
                  <a:srgbClr val="FF0000"/>
                </a:solidFill>
                <a:latin typeface="Calibri" panose="020F0502020204030204" pitchFamily="34" charset="0"/>
                <a:cs typeface="Arial" charset="0"/>
              </a:rPr>
              <a:t>– 78 </a:t>
            </a:r>
          </a:p>
          <a:p>
            <a:r>
              <a:rPr lang="fr-FR" sz="1600" i="1" dirty="0" smtClean="0">
                <a:solidFill>
                  <a:schemeClr val="accent5">
                    <a:lumMod val="50000"/>
                  </a:schemeClr>
                </a:solidFill>
                <a:latin typeface="Calibri" panose="020F0502020204030204" pitchFamily="34" charset="0"/>
                <a:cs typeface="Arial" charset="0"/>
              </a:rPr>
              <a:t>Licence – Sciences – Technologies – Santé : </a:t>
            </a:r>
            <a:r>
              <a:rPr lang="fr-FR" sz="1600" b="1" i="1" dirty="0" smtClean="0">
                <a:solidFill>
                  <a:schemeClr val="accent5">
                    <a:lumMod val="50000"/>
                  </a:schemeClr>
                </a:solidFill>
                <a:latin typeface="Calibri" panose="020F0502020204030204" pitchFamily="34" charset="0"/>
                <a:cs typeface="Arial" charset="0"/>
              </a:rPr>
              <a:t>8 LAS option Santé  </a:t>
            </a:r>
          </a:p>
          <a:p>
            <a:endParaRPr lang="fr-FR" sz="800" dirty="0"/>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Droit </a:t>
            </a:r>
            <a:r>
              <a:rPr lang="fr-FR" sz="1600" i="1" dirty="0">
                <a:solidFill>
                  <a:schemeClr val="accent5">
                    <a:lumMod val="50000"/>
                  </a:schemeClr>
                </a:solidFill>
                <a:latin typeface="Calibri" panose="020F0502020204030204" pitchFamily="34" charset="0"/>
                <a:cs typeface="Arial" charset="0"/>
              </a:rPr>
              <a:t>– option </a:t>
            </a:r>
            <a:r>
              <a:rPr lang="fr-FR" sz="1600" i="1" dirty="0" smtClean="0">
                <a:solidFill>
                  <a:schemeClr val="accent5">
                    <a:lumMod val="50000"/>
                  </a:schemeClr>
                </a:solidFill>
                <a:latin typeface="Calibri" panose="020F0502020204030204" pitchFamily="34" charset="0"/>
                <a:cs typeface="Arial" charset="0"/>
              </a:rPr>
              <a:t>Santé  </a:t>
            </a:r>
          </a:p>
          <a:p>
            <a:pPr marL="342900" indent="-342900">
              <a:buFont typeface="Wingdings" panose="05000000000000000000" pitchFamily="2" charset="2"/>
              <a:buChar char="ü"/>
            </a:pPr>
            <a:r>
              <a:rPr lang="fr-FR" sz="1600" i="1" dirty="0" smtClean="0">
                <a:solidFill>
                  <a:schemeClr val="accent5">
                    <a:lumMod val="50000"/>
                  </a:schemeClr>
                </a:solidFill>
                <a:latin typeface="Calibri" panose="020F0502020204030204" pitchFamily="34" charset="0"/>
                <a:cs typeface="Arial" charset="0"/>
              </a:rPr>
              <a:t>Licence Histoire </a:t>
            </a:r>
            <a:r>
              <a:rPr lang="fr-FR" sz="1600" i="1" dirty="0">
                <a:solidFill>
                  <a:schemeClr val="accent5">
                    <a:lumMod val="50000"/>
                  </a:schemeClr>
                </a:solidFill>
                <a:latin typeface="Calibri" panose="020F0502020204030204" pitchFamily="34" charset="0"/>
                <a:cs typeface="Arial" charset="0"/>
              </a:rPr>
              <a:t>– 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Mathématiques </a:t>
            </a:r>
            <a:r>
              <a:rPr lang="fr-FR" sz="1600" i="1" dirty="0">
                <a:solidFill>
                  <a:schemeClr val="accent5">
                    <a:lumMod val="50000"/>
                  </a:schemeClr>
                </a:solidFill>
                <a:latin typeface="Calibri" panose="020F0502020204030204" pitchFamily="34" charset="0"/>
                <a:cs typeface="Arial" charset="0"/>
              </a:rPr>
              <a:t>et Informatique Appliquées aux Sciences Humaines et </a:t>
            </a:r>
            <a:r>
              <a:rPr lang="fr-FR" sz="1600" i="1" dirty="0" smtClean="0">
                <a:solidFill>
                  <a:schemeClr val="accent5">
                    <a:lumMod val="50000"/>
                  </a:schemeClr>
                </a:solidFill>
                <a:latin typeface="Calibri" panose="020F0502020204030204" pitchFamily="34" charset="0"/>
                <a:cs typeface="Arial" charset="0"/>
              </a:rPr>
              <a:t>Sociales - </a:t>
            </a:r>
            <a:r>
              <a:rPr lang="fr-FR" sz="1600" i="1" dirty="0">
                <a:solidFill>
                  <a:schemeClr val="accent5">
                    <a:lumMod val="50000"/>
                  </a:schemeClr>
                </a:solidFill>
                <a:latin typeface="Calibri" panose="020F0502020204030204" pitchFamily="34" charset="0"/>
                <a:cs typeface="Arial" charset="0"/>
              </a:rPr>
              <a:t>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Économie et Gestion / Gestion : Gestion – 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BI : Biologie – Informatique – 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CB : Chimie – Biologie – 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MPCI : Maths – Physique – Chimie – Informatique – 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Science </a:t>
            </a:r>
            <a:r>
              <a:rPr lang="fr-FR" sz="1600" i="1" dirty="0">
                <a:solidFill>
                  <a:schemeClr val="accent5">
                    <a:lumMod val="50000"/>
                  </a:schemeClr>
                </a:solidFill>
                <a:latin typeface="Calibri" panose="020F0502020204030204" pitchFamily="34" charset="0"/>
                <a:cs typeface="Arial" charset="0"/>
              </a:rPr>
              <a:t>politique – option Santé </a:t>
            </a:r>
            <a:endParaRPr lang="fr-FR" sz="1600" i="1" dirty="0" smtClean="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1600" i="1" dirty="0">
              <a:solidFill>
                <a:schemeClr val="accent5">
                  <a:lumMod val="50000"/>
                </a:schemeClr>
              </a:solidFill>
              <a:latin typeface="Calibri" panose="020F0502020204030204" pitchFamily="34" charset="0"/>
              <a:cs typeface="Arial" charset="0"/>
            </a:endParaRPr>
          </a:p>
          <a:p>
            <a:r>
              <a:rPr lang="fr-FR" sz="1600" b="1" i="1" dirty="0">
                <a:solidFill>
                  <a:srgbClr val="FF0000"/>
                </a:solidFill>
                <a:latin typeface="Calibri" panose="020F0502020204030204" pitchFamily="34" charset="0"/>
                <a:cs typeface="Arial" charset="0"/>
              </a:rPr>
              <a:t>École Universitaire de premier cycle – Campus de Guyancourt Université de Paris-Saclay – site Guyancourt – 78 </a:t>
            </a:r>
          </a:p>
          <a:p>
            <a:r>
              <a:rPr lang="fr-FR" sz="1600" i="1" dirty="0">
                <a:solidFill>
                  <a:schemeClr val="accent5">
                    <a:lumMod val="50000"/>
                  </a:schemeClr>
                </a:solidFill>
                <a:latin typeface="Calibri" panose="020F0502020204030204" pitchFamily="34" charset="0"/>
                <a:cs typeface="Arial" charset="0"/>
              </a:rPr>
              <a:t>Licence – Sciences – Technologies – Santé : </a:t>
            </a:r>
            <a:r>
              <a:rPr lang="fr-FR" sz="1600" b="1" i="1" dirty="0">
                <a:solidFill>
                  <a:schemeClr val="accent5">
                    <a:lumMod val="50000"/>
                  </a:schemeClr>
                </a:solidFill>
                <a:latin typeface="Calibri" panose="020F0502020204030204" pitchFamily="34" charset="0"/>
                <a:cs typeface="Arial" charset="0"/>
              </a:rPr>
              <a:t>1 LAS option Santé  </a:t>
            </a:r>
          </a:p>
          <a:p>
            <a:r>
              <a:rPr lang="fr-FR" sz="800" b="1" i="1" dirty="0">
                <a:solidFill>
                  <a:srgbClr val="FF0000"/>
                </a:solidFill>
                <a:latin typeface="Calibri" panose="020F0502020204030204" pitchFamily="34" charset="0"/>
                <a:cs typeface="Arial" charset="0"/>
              </a:rPr>
              <a:t> </a:t>
            </a:r>
          </a:p>
          <a:p>
            <a:pPr marL="285750" indent="-28575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Administration </a:t>
            </a:r>
            <a:r>
              <a:rPr lang="fr-FR" sz="1600" i="1" dirty="0">
                <a:solidFill>
                  <a:schemeClr val="accent5">
                    <a:lumMod val="50000"/>
                  </a:schemeClr>
                </a:solidFill>
                <a:latin typeface="Calibri" panose="020F0502020204030204" pitchFamily="34" charset="0"/>
                <a:cs typeface="Arial" charset="0"/>
              </a:rPr>
              <a:t>économique et sociale – option Santé </a:t>
            </a:r>
          </a:p>
          <a:p>
            <a:endParaRPr lang="fr-FR" sz="1500" i="1" dirty="0" smtClean="0">
              <a:solidFill>
                <a:schemeClr val="accent5">
                  <a:lumMod val="50000"/>
                </a:schemeClr>
              </a:solidFill>
              <a:latin typeface="Calibri" panose="020F0502020204030204" pitchFamily="34" charset="0"/>
              <a:cs typeface="Arial" charset="0"/>
            </a:endParaRPr>
          </a:p>
          <a:p>
            <a:r>
              <a:rPr lang="fr-FR" sz="1600" b="1" i="1" dirty="0" smtClean="0">
                <a:solidFill>
                  <a:srgbClr val="FF0000"/>
                </a:solidFill>
                <a:latin typeface="Calibri" panose="020F0502020204030204" pitchFamily="34" charset="0"/>
                <a:cs typeface="Arial" charset="0"/>
              </a:rPr>
              <a:t>École </a:t>
            </a:r>
            <a:r>
              <a:rPr lang="fr-FR" sz="1600" b="1" i="1" dirty="0">
                <a:solidFill>
                  <a:srgbClr val="FF0000"/>
                </a:solidFill>
                <a:latin typeface="Calibri" panose="020F0502020204030204" pitchFamily="34" charset="0"/>
                <a:cs typeface="Arial" charset="0"/>
              </a:rPr>
              <a:t>Universitaire de premier cycle – Campus d’Orsay Université de Paris-Saclay </a:t>
            </a:r>
            <a:r>
              <a:rPr lang="fr-FR" sz="1600" b="1" i="1" dirty="0" smtClean="0">
                <a:solidFill>
                  <a:srgbClr val="FF0000"/>
                </a:solidFill>
                <a:latin typeface="Calibri" panose="020F0502020204030204" pitchFamily="34" charset="0"/>
                <a:cs typeface="Arial" charset="0"/>
              </a:rPr>
              <a:t>Orsay - 91</a:t>
            </a:r>
            <a:endParaRPr lang="fr-FR" sz="1600" dirty="0">
              <a:solidFill>
                <a:srgbClr val="FF0000"/>
              </a:solidFill>
            </a:endParaRPr>
          </a:p>
          <a:p>
            <a:r>
              <a:rPr lang="fr-FR" sz="1600" i="1" dirty="0">
                <a:solidFill>
                  <a:schemeClr val="accent5">
                    <a:lumMod val="50000"/>
                  </a:schemeClr>
                </a:solidFill>
                <a:latin typeface="Calibri" panose="020F0502020204030204" pitchFamily="34" charset="0"/>
                <a:cs typeface="Arial" charset="0"/>
              </a:rPr>
              <a:t>Licence – Sciences – Technologies – Santé : </a:t>
            </a:r>
            <a:r>
              <a:rPr lang="fr-FR" sz="1600" b="1" i="1" dirty="0" smtClean="0">
                <a:solidFill>
                  <a:schemeClr val="accent5">
                    <a:lumMod val="50000"/>
                  </a:schemeClr>
                </a:solidFill>
                <a:latin typeface="Calibri" panose="020F0502020204030204" pitchFamily="34" charset="0"/>
                <a:cs typeface="Arial" charset="0"/>
              </a:rPr>
              <a:t>4 LAS option Santé  </a:t>
            </a:r>
            <a:endParaRPr lang="fr-FR" sz="1600" b="1" i="1" dirty="0">
              <a:solidFill>
                <a:schemeClr val="accent5">
                  <a:lumMod val="50000"/>
                </a:schemeClr>
              </a:solidFill>
              <a:latin typeface="Calibri" panose="020F0502020204030204" pitchFamily="34" charset="0"/>
              <a:cs typeface="Arial" charset="0"/>
            </a:endParaRPr>
          </a:p>
          <a:p>
            <a:endParaRPr lang="fr-FR" sz="800" dirty="0"/>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Mathématiques – Informatique </a:t>
            </a:r>
            <a:r>
              <a:rPr lang="fr-FR" sz="1600" i="1" dirty="0" smtClean="0">
                <a:solidFill>
                  <a:schemeClr val="accent5">
                    <a:lumMod val="50000"/>
                  </a:schemeClr>
                </a:solidFill>
                <a:latin typeface="Calibri" panose="020F0502020204030204" pitchFamily="34" charset="0"/>
                <a:cs typeface="Arial" charset="0"/>
              </a:rPr>
              <a:t>– </a:t>
            </a:r>
            <a:r>
              <a:rPr lang="fr-FR" sz="1600" i="1" dirty="0">
                <a:solidFill>
                  <a:schemeClr val="accent5">
                    <a:lumMod val="50000"/>
                  </a:schemeClr>
                </a:solidFill>
                <a:latin typeface="Calibri" panose="020F0502020204030204" pitchFamily="34" charset="0"/>
                <a:cs typeface="Arial" charset="0"/>
              </a:rPr>
              <a:t>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Biologie – Chimie – Sciences de la Terre </a:t>
            </a:r>
            <a:r>
              <a:rPr lang="fr-FR" sz="1600" i="1" dirty="0" smtClean="0">
                <a:solidFill>
                  <a:schemeClr val="accent5">
                    <a:lumMod val="50000"/>
                  </a:schemeClr>
                </a:solidFill>
                <a:latin typeface="Calibri" panose="020F0502020204030204" pitchFamily="34" charset="0"/>
                <a:cs typeface="Arial" charset="0"/>
              </a:rPr>
              <a:t>– </a:t>
            </a:r>
            <a:r>
              <a:rPr lang="fr-FR" sz="1600" i="1" dirty="0">
                <a:solidFill>
                  <a:schemeClr val="accent5">
                    <a:lumMod val="50000"/>
                  </a:schemeClr>
                </a:solidFill>
                <a:latin typeface="Calibri" panose="020F0502020204030204" pitchFamily="34" charset="0"/>
                <a:cs typeface="Arial" charset="0"/>
              </a:rPr>
              <a:t>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Mathématiques – Physique </a:t>
            </a:r>
            <a:r>
              <a:rPr lang="fr-FR" sz="1600" i="1" dirty="0" smtClean="0">
                <a:solidFill>
                  <a:schemeClr val="accent5">
                    <a:lumMod val="50000"/>
                  </a:schemeClr>
                </a:solidFill>
                <a:latin typeface="Calibri" panose="020F0502020204030204" pitchFamily="34" charset="0"/>
                <a:cs typeface="Arial" charset="0"/>
              </a:rPr>
              <a:t>– </a:t>
            </a:r>
            <a:r>
              <a:rPr lang="fr-FR" sz="1600" i="1" dirty="0">
                <a:solidFill>
                  <a:schemeClr val="accent5">
                    <a:lumMod val="50000"/>
                  </a:schemeClr>
                </a:solidFill>
                <a:latin typeface="Calibri" panose="020F0502020204030204" pitchFamily="34" charset="0"/>
                <a:cs typeface="Arial" charset="0"/>
              </a:rPr>
              <a:t>option Santé </a:t>
            </a:r>
          </a:p>
          <a:p>
            <a:pPr marL="342900" indent="-342900">
              <a:buFont typeface="Wingdings" panose="05000000000000000000" pitchFamily="2" charset="2"/>
              <a:buChar char="ü"/>
            </a:pPr>
            <a:r>
              <a:rPr lang="fr-FR" sz="1600" i="1" dirty="0">
                <a:solidFill>
                  <a:schemeClr val="accent5">
                    <a:lumMod val="50000"/>
                  </a:schemeClr>
                </a:solidFill>
                <a:latin typeface="Calibri" panose="020F0502020204030204" pitchFamily="34" charset="0"/>
                <a:cs typeface="Arial" charset="0"/>
              </a:rPr>
              <a:t>Licence </a:t>
            </a:r>
            <a:r>
              <a:rPr lang="fr-FR" sz="1600" i="1" dirty="0" smtClean="0">
                <a:solidFill>
                  <a:schemeClr val="accent5">
                    <a:lumMod val="50000"/>
                  </a:schemeClr>
                </a:solidFill>
                <a:latin typeface="Calibri" panose="020F0502020204030204" pitchFamily="34" charset="0"/>
                <a:cs typeface="Arial" charset="0"/>
              </a:rPr>
              <a:t>Portail </a:t>
            </a:r>
            <a:r>
              <a:rPr lang="fr-FR" sz="1600" i="1" dirty="0">
                <a:solidFill>
                  <a:schemeClr val="accent5">
                    <a:lumMod val="50000"/>
                  </a:schemeClr>
                </a:solidFill>
                <a:latin typeface="Calibri" panose="020F0502020204030204" pitchFamily="34" charset="0"/>
                <a:cs typeface="Arial" charset="0"/>
              </a:rPr>
              <a:t>Physique – Chimie Sciences de la Terre </a:t>
            </a:r>
            <a:r>
              <a:rPr lang="fr-FR" sz="1600" i="1" dirty="0" smtClean="0">
                <a:solidFill>
                  <a:schemeClr val="accent5">
                    <a:lumMod val="50000"/>
                  </a:schemeClr>
                </a:solidFill>
                <a:latin typeface="Calibri" panose="020F0502020204030204" pitchFamily="34" charset="0"/>
                <a:cs typeface="Arial" charset="0"/>
              </a:rPr>
              <a:t> </a:t>
            </a:r>
          </a:p>
          <a:p>
            <a:endParaRPr lang="fr-FR" sz="1500" i="1" dirty="0" smtClean="0">
              <a:solidFill>
                <a:schemeClr val="accent5">
                  <a:lumMod val="50000"/>
                </a:schemeClr>
              </a:solidFill>
              <a:latin typeface="Calibri" panose="020F0502020204030204" pitchFamily="34" charset="0"/>
              <a:cs typeface="Arial" charset="0"/>
            </a:endParaRPr>
          </a:p>
          <a:p>
            <a:endParaRPr lang="fr-FR" sz="2000" i="1" dirty="0" smtClean="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2000"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2000" i="1" dirty="0">
              <a:solidFill>
                <a:schemeClr val="accent5">
                  <a:lumMod val="50000"/>
                </a:schemeClr>
              </a:solidFill>
              <a:latin typeface="Calibri" panose="020F0502020204030204" pitchFamily="34" charset="0"/>
              <a:cs typeface="Arial" charset="0"/>
            </a:endParaRPr>
          </a:p>
          <a:p>
            <a:endParaRPr lang="fr-FR" sz="2400" i="1" dirty="0">
              <a:solidFill>
                <a:schemeClr val="accent5">
                  <a:lumMod val="50000"/>
                </a:schemeClr>
              </a:solidFill>
              <a:latin typeface="Calibri" panose="020F0502020204030204" pitchFamily="34" charset="0"/>
              <a:cs typeface="Arial" charset="0"/>
            </a:endParaRPr>
          </a:p>
          <a:p>
            <a:pPr algn="just">
              <a:defRPr/>
            </a:pPr>
            <a:endParaRPr lang="fr-FR" altLang="fr-FR" sz="2400" i="1" dirty="0" smtClean="0">
              <a:solidFill>
                <a:schemeClr val="accent5">
                  <a:lumMod val="50000"/>
                </a:schemeClr>
              </a:solidFill>
              <a:latin typeface="Calibri" panose="020F0502020204030204" pitchFamily="34" charset="0"/>
              <a:cs typeface="Arial" charset="0"/>
            </a:endParaRPr>
          </a:p>
          <a:p>
            <a:pPr>
              <a:defRPr/>
            </a:pPr>
            <a:endParaRPr lang="fr-FR" sz="2200" dirty="0">
              <a:solidFill>
                <a:schemeClr val="accent5">
                  <a:lumMod val="50000"/>
                </a:schemeClr>
              </a:solidFill>
              <a:latin typeface="Calibri" panose="020F0502020204030204" pitchFamily="34" charset="0"/>
              <a:cs typeface="Arial" charset="0"/>
            </a:endParaRPr>
          </a:p>
        </p:txBody>
      </p:sp>
    </p:spTree>
    <p:extLst>
      <p:ext uri="{BB962C8B-B14F-4D97-AF65-F5344CB8AC3E}">
        <p14:creationId xmlns:p14="http://schemas.microsoft.com/office/powerpoint/2010/main" val="491517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10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Effect transition="in" filter="fade">
                                      <p:cBhvr>
                                        <p:cTn id="17" dur="1000"/>
                                        <p:tgtEl>
                                          <p:spTgt spid="1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fade">
                                      <p:cBhvr>
                                        <p:cTn id="22" dur="1000"/>
                                        <p:tgtEl>
                                          <p:spTgt spid="1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animEffect transition="in" filter="fade">
                                      <p:cBhvr>
                                        <p:cTn id="27" dur="1000"/>
                                        <p:tgtEl>
                                          <p:spTgt spid="1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7" end="7"/>
                                            </p:txEl>
                                          </p:spTgt>
                                        </p:tgtEl>
                                        <p:attrNameLst>
                                          <p:attrName>style.visibility</p:attrName>
                                        </p:attrNameLst>
                                      </p:cBhvr>
                                      <p:to>
                                        <p:strVal val="visible"/>
                                      </p:to>
                                    </p:set>
                                    <p:animEffect transition="in" filter="fade">
                                      <p:cBhvr>
                                        <p:cTn id="32" dur="1000"/>
                                        <p:tgtEl>
                                          <p:spTgt spid="1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Effect transition="in" filter="fade">
                                      <p:cBhvr>
                                        <p:cTn id="37" dur="1000"/>
                                        <p:tgtEl>
                                          <p:spTgt spid="1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9" end="9"/>
                                            </p:txEl>
                                          </p:spTgt>
                                        </p:tgtEl>
                                        <p:attrNameLst>
                                          <p:attrName>style.visibility</p:attrName>
                                        </p:attrNameLst>
                                      </p:cBhvr>
                                      <p:to>
                                        <p:strVal val="visible"/>
                                      </p:to>
                                    </p:set>
                                    <p:animEffect transition="in" filter="fade">
                                      <p:cBhvr>
                                        <p:cTn id="42" dur="1000"/>
                                        <p:tgtEl>
                                          <p:spTgt spid="1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10" end="10"/>
                                            </p:txEl>
                                          </p:spTgt>
                                        </p:tgtEl>
                                        <p:attrNameLst>
                                          <p:attrName>style.visibility</p:attrName>
                                        </p:attrNameLst>
                                      </p:cBhvr>
                                      <p:to>
                                        <p:strVal val="visible"/>
                                      </p:to>
                                    </p:set>
                                    <p:animEffect transition="in" filter="fade">
                                      <p:cBhvr>
                                        <p:cTn id="47" dur="1000"/>
                                        <p:tgtEl>
                                          <p:spTgt spid="1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11" end="11"/>
                                            </p:txEl>
                                          </p:spTgt>
                                        </p:tgtEl>
                                        <p:attrNameLst>
                                          <p:attrName>style.visibility</p:attrName>
                                        </p:attrNameLst>
                                      </p:cBhvr>
                                      <p:to>
                                        <p:strVal val="visible"/>
                                      </p:to>
                                    </p:set>
                                    <p:animEffect transition="in" filter="fade">
                                      <p:cBhvr>
                                        <p:cTn id="52" dur="1000"/>
                                        <p:tgtEl>
                                          <p:spTgt spid="1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xEl>
                                              <p:pRg st="12" end="12"/>
                                            </p:txEl>
                                          </p:spTgt>
                                        </p:tgtEl>
                                        <p:attrNameLst>
                                          <p:attrName>style.visibility</p:attrName>
                                        </p:attrNameLst>
                                      </p:cBhvr>
                                      <p:to>
                                        <p:strVal val="visible"/>
                                      </p:to>
                                    </p:set>
                                    <p:animEffect transition="in" filter="fade">
                                      <p:cBhvr>
                                        <p:cTn id="57" dur="1000"/>
                                        <p:tgtEl>
                                          <p:spTgt spid="1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
                                            <p:txEl>
                                              <p:pRg st="19" end="19"/>
                                            </p:txEl>
                                          </p:spTgt>
                                        </p:tgtEl>
                                        <p:attrNameLst>
                                          <p:attrName>style.visibility</p:attrName>
                                        </p:attrNameLst>
                                      </p:cBhvr>
                                      <p:to>
                                        <p:strVal val="visible"/>
                                      </p:to>
                                    </p:set>
                                    <p:animEffect transition="in" filter="fade">
                                      <p:cBhvr>
                                        <p:cTn id="62" dur="1000"/>
                                        <p:tgtEl>
                                          <p:spTgt spid="13">
                                            <p:txEl>
                                              <p:pRg st="19" end="1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
                                            <p:txEl>
                                              <p:pRg st="20" end="20"/>
                                            </p:txEl>
                                          </p:spTgt>
                                        </p:tgtEl>
                                        <p:attrNameLst>
                                          <p:attrName>style.visibility</p:attrName>
                                        </p:attrNameLst>
                                      </p:cBhvr>
                                      <p:to>
                                        <p:strVal val="visible"/>
                                      </p:to>
                                    </p:set>
                                    <p:animEffect transition="in" filter="fade">
                                      <p:cBhvr>
                                        <p:cTn id="67" dur="1000"/>
                                        <p:tgtEl>
                                          <p:spTgt spid="13">
                                            <p:txEl>
                                              <p:pRg st="20" end="2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3">
                                            <p:txEl>
                                              <p:pRg st="22" end="22"/>
                                            </p:txEl>
                                          </p:spTgt>
                                        </p:tgtEl>
                                        <p:attrNameLst>
                                          <p:attrName>style.visibility</p:attrName>
                                        </p:attrNameLst>
                                      </p:cBhvr>
                                      <p:to>
                                        <p:strVal val="visible"/>
                                      </p:to>
                                    </p:set>
                                    <p:animEffect transition="in" filter="fade">
                                      <p:cBhvr>
                                        <p:cTn id="72" dur="1000"/>
                                        <p:tgtEl>
                                          <p:spTgt spid="13">
                                            <p:txEl>
                                              <p:pRg st="22" end="2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
                                            <p:txEl>
                                              <p:pRg st="23" end="23"/>
                                            </p:txEl>
                                          </p:spTgt>
                                        </p:tgtEl>
                                        <p:attrNameLst>
                                          <p:attrName>style.visibility</p:attrName>
                                        </p:attrNameLst>
                                      </p:cBhvr>
                                      <p:to>
                                        <p:strVal val="visible"/>
                                      </p:to>
                                    </p:set>
                                    <p:animEffect transition="in" filter="fade">
                                      <p:cBhvr>
                                        <p:cTn id="77" dur="1000"/>
                                        <p:tgtEl>
                                          <p:spTgt spid="13">
                                            <p:txEl>
                                              <p:pRg st="23" end="2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3">
                                            <p:txEl>
                                              <p:pRg st="24" end="24"/>
                                            </p:txEl>
                                          </p:spTgt>
                                        </p:tgtEl>
                                        <p:attrNameLst>
                                          <p:attrName>style.visibility</p:attrName>
                                        </p:attrNameLst>
                                      </p:cBhvr>
                                      <p:to>
                                        <p:strVal val="visible"/>
                                      </p:to>
                                    </p:set>
                                    <p:animEffect transition="in" filter="fade">
                                      <p:cBhvr>
                                        <p:cTn id="82" dur="1000"/>
                                        <p:tgtEl>
                                          <p:spTgt spid="13">
                                            <p:txEl>
                                              <p:pRg st="24" end="2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3">
                                            <p:txEl>
                                              <p:pRg st="25" end="25"/>
                                            </p:txEl>
                                          </p:spTgt>
                                        </p:tgtEl>
                                        <p:attrNameLst>
                                          <p:attrName>style.visibility</p:attrName>
                                        </p:attrNameLst>
                                      </p:cBhvr>
                                      <p:to>
                                        <p:strVal val="visible"/>
                                      </p:to>
                                    </p:set>
                                    <p:animEffect transition="in" filter="fade">
                                      <p:cBhvr>
                                        <p:cTn id="87" dur="1000"/>
                                        <p:tgtEl>
                                          <p:spTgt spid="1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bwMode="auto">
          <a:xfrm>
            <a:off x="0" y="-16626"/>
            <a:ext cx="12192000" cy="6932815"/>
          </a:xfrm>
          <a:prstGeom prst="roundRect">
            <a:avLst/>
          </a:prstGeom>
          <a:noFill/>
          <a:ln w="28575" cap="flat" cmpd="sng" algn="ctr">
            <a:noFill/>
            <a:prstDash val="solid"/>
            <a:round/>
            <a:headEnd type="none" w="med" len="med"/>
            <a:tailEnd type="none" w="med" len="med"/>
          </a:ln>
          <a:effectLst/>
          <a:extLst/>
        </p:spPr>
        <p:txBody>
          <a:bodyPr/>
          <a:lstStyle/>
          <a:p>
            <a:pPr algn="ctr"/>
            <a:r>
              <a:rPr lang="fr-FR" altLang="fr-FR" sz="2400" b="1" dirty="0" smtClean="0">
                <a:solidFill>
                  <a:schemeClr val="accent5">
                    <a:lumMod val="50000"/>
                  </a:schemeClr>
                </a:solidFill>
                <a:latin typeface="Calibri" panose="020F0502020204030204" pitchFamily="34" charset="0"/>
                <a:cs typeface="Arial" charset="0"/>
              </a:rPr>
              <a:t>Licences d’Accès Santé (LAS) – Académie de Versailles</a:t>
            </a:r>
          </a:p>
          <a:p>
            <a:pPr algn="ctr"/>
            <a:endParaRPr lang="fr-FR" altLang="fr-FR" sz="900" b="1" dirty="0" smtClean="0">
              <a:solidFill>
                <a:schemeClr val="accent5">
                  <a:lumMod val="50000"/>
                </a:schemeClr>
              </a:solidFill>
              <a:latin typeface="Calibri" panose="020F0502020204030204" pitchFamily="34" charset="0"/>
              <a:cs typeface="Arial" charset="0"/>
            </a:endParaRPr>
          </a:p>
          <a:p>
            <a:endParaRPr lang="fr-FR" sz="1500" i="1" dirty="0" smtClean="0">
              <a:solidFill>
                <a:schemeClr val="accent5">
                  <a:lumMod val="50000"/>
                </a:schemeClr>
              </a:solidFill>
              <a:latin typeface="Calibri" panose="020F0502020204030204" pitchFamily="34" charset="0"/>
              <a:cs typeface="Arial" charset="0"/>
            </a:endParaRPr>
          </a:p>
          <a:p>
            <a:endParaRPr lang="fr-FR" sz="1600" i="1" dirty="0" smtClean="0">
              <a:solidFill>
                <a:schemeClr val="accent5">
                  <a:lumMod val="50000"/>
                </a:schemeClr>
              </a:solidFill>
              <a:latin typeface="Calibri" panose="020F0502020204030204" pitchFamily="34" charset="0"/>
              <a:cs typeface="Arial" charset="0"/>
            </a:endParaRPr>
          </a:p>
          <a:p>
            <a:endParaRPr lang="fr-FR" dirty="0"/>
          </a:p>
          <a:p>
            <a:r>
              <a:rPr lang="fr-FR" sz="2000" b="1" i="1" dirty="0">
                <a:solidFill>
                  <a:srgbClr val="FF0000"/>
                </a:solidFill>
                <a:latin typeface="Calibri" panose="020F0502020204030204" pitchFamily="34" charset="0"/>
                <a:cs typeface="Arial" charset="0"/>
              </a:rPr>
              <a:t>Université Paris </a:t>
            </a:r>
            <a:r>
              <a:rPr lang="fr-FR" sz="2000" b="1" i="1" dirty="0">
                <a:solidFill>
                  <a:srgbClr val="FF0000"/>
                </a:solidFill>
                <a:latin typeface="Calibri" panose="020F0502020204030204" pitchFamily="34" charset="0"/>
                <a:cs typeface="Arial" charset="0"/>
              </a:rPr>
              <a:t>Nanterre </a:t>
            </a:r>
            <a:r>
              <a:rPr lang="fr-FR" sz="2000" b="1" i="1" dirty="0">
                <a:solidFill>
                  <a:srgbClr val="FF0000"/>
                </a:solidFill>
                <a:latin typeface="Calibri" panose="020F0502020204030204" pitchFamily="34" charset="0"/>
                <a:cs typeface="Arial" charset="0"/>
              </a:rPr>
              <a:t>- Nanterre </a:t>
            </a:r>
            <a:r>
              <a:rPr lang="fr-FR" sz="2000" b="1" i="1" dirty="0">
                <a:solidFill>
                  <a:srgbClr val="FF0000"/>
                </a:solidFill>
                <a:latin typeface="Calibri" panose="020F0502020204030204" pitchFamily="34" charset="0"/>
                <a:cs typeface="Arial" charset="0"/>
              </a:rPr>
              <a:t>– 92 </a:t>
            </a:r>
          </a:p>
          <a:p>
            <a:r>
              <a:rPr lang="fr-FR" i="1" dirty="0">
                <a:solidFill>
                  <a:schemeClr val="accent5">
                    <a:lumMod val="50000"/>
                  </a:schemeClr>
                </a:solidFill>
                <a:latin typeface="Calibri" panose="020F0502020204030204" pitchFamily="34" charset="0"/>
                <a:cs typeface="Arial" charset="0"/>
              </a:rPr>
              <a:t>Licence – Sciences – Technologies – Santé : </a:t>
            </a:r>
            <a:r>
              <a:rPr lang="fr-FR" b="1" i="1" dirty="0" smtClean="0">
                <a:solidFill>
                  <a:schemeClr val="accent5">
                    <a:lumMod val="50000"/>
                  </a:schemeClr>
                </a:solidFill>
                <a:latin typeface="Calibri" panose="020F0502020204030204" pitchFamily="34" charset="0"/>
                <a:cs typeface="Arial" charset="0"/>
              </a:rPr>
              <a:t>3 </a:t>
            </a:r>
            <a:r>
              <a:rPr lang="fr-FR" b="1" i="1" dirty="0">
                <a:solidFill>
                  <a:schemeClr val="accent5">
                    <a:lumMod val="50000"/>
                  </a:schemeClr>
                </a:solidFill>
                <a:latin typeface="Calibri" panose="020F0502020204030204" pitchFamily="34" charset="0"/>
                <a:cs typeface="Arial" charset="0"/>
              </a:rPr>
              <a:t>LAS option Santé  </a:t>
            </a:r>
          </a:p>
          <a:p>
            <a:endParaRPr lang="fr-FR" dirty="0"/>
          </a:p>
          <a:p>
            <a:pPr marL="285750" indent="-285750">
              <a:buFont typeface="Wingdings" panose="05000000000000000000" pitchFamily="2" charset="2"/>
              <a:buChar char="ü"/>
            </a:pPr>
            <a:r>
              <a:rPr lang="fr-FR" i="1" dirty="0">
                <a:solidFill>
                  <a:schemeClr val="accent5">
                    <a:lumMod val="50000"/>
                  </a:schemeClr>
                </a:solidFill>
                <a:latin typeface="Calibri" panose="020F0502020204030204" pitchFamily="34" charset="0"/>
                <a:cs typeface="Arial" charset="0"/>
              </a:rPr>
              <a:t>Licence </a:t>
            </a:r>
            <a:r>
              <a:rPr lang="fr-FR" i="1" dirty="0" smtClean="0">
                <a:solidFill>
                  <a:schemeClr val="accent5">
                    <a:lumMod val="50000"/>
                  </a:schemeClr>
                </a:solidFill>
                <a:latin typeface="Calibri" panose="020F0502020204030204" pitchFamily="34" charset="0"/>
                <a:cs typeface="Arial" charset="0"/>
              </a:rPr>
              <a:t>Psychologie </a:t>
            </a:r>
            <a:r>
              <a:rPr lang="fr-FR" i="1" dirty="0">
                <a:solidFill>
                  <a:schemeClr val="accent5">
                    <a:lumMod val="50000"/>
                  </a:schemeClr>
                </a:solidFill>
                <a:latin typeface="Calibri" panose="020F0502020204030204" pitchFamily="34" charset="0"/>
                <a:cs typeface="Arial" charset="0"/>
              </a:rPr>
              <a:t>– option Santé </a:t>
            </a:r>
          </a:p>
          <a:p>
            <a:pPr marL="285750" indent="-285750">
              <a:buFont typeface="Wingdings" panose="05000000000000000000" pitchFamily="2" charset="2"/>
              <a:buChar char="ü"/>
            </a:pPr>
            <a:r>
              <a:rPr lang="fr-FR" i="1" dirty="0">
                <a:solidFill>
                  <a:schemeClr val="accent5">
                    <a:lumMod val="50000"/>
                  </a:schemeClr>
                </a:solidFill>
                <a:latin typeface="Calibri" panose="020F0502020204030204" pitchFamily="34" charset="0"/>
                <a:cs typeface="Arial" charset="0"/>
              </a:rPr>
              <a:t>Licence </a:t>
            </a:r>
            <a:r>
              <a:rPr lang="fr-FR" i="1" dirty="0" smtClean="0">
                <a:solidFill>
                  <a:schemeClr val="accent5">
                    <a:lumMod val="50000"/>
                  </a:schemeClr>
                </a:solidFill>
                <a:latin typeface="Calibri" panose="020F0502020204030204" pitchFamily="34" charset="0"/>
                <a:cs typeface="Arial" charset="0"/>
              </a:rPr>
              <a:t>Santé </a:t>
            </a:r>
            <a:r>
              <a:rPr lang="fr-FR" i="1" dirty="0">
                <a:solidFill>
                  <a:schemeClr val="accent5">
                    <a:lumMod val="50000"/>
                  </a:schemeClr>
                </a:solidFill>
                <a:latin typeface="Calibri" panose="020F0502020204030204" pitchFamily="34" charset="0"/>
                <a:cs typeface="Arial" charset="0"/>
              </a:rPr>
              <a:t>et société – Santé et sciences humaines et sociales – option Santé </a:t>
            </a:r>
          </a:p>
          <a:p>
            <a:pPr marL="285750" indent="-285750">
              <a:buFont typeface="Wingdings" panose="05000000000000000000" pitchFamily="2" charset="2"/>
              <a:buChar char="ü"/>
            </a:pPr>
            <a:r>
              <a:rPr lang="fr-FR" i="1" dirty="0">
                <a:solidFill>
                  <a:schemeClr val="accent5">
                    <a:lumMod val="50000"/>
                  </a:schemeClr>
                </a:solidFill>
                <a:latin typeface="Calibri" panose="020F0502020204030204" pitchFamily="34" charset="0"/>
                <a:cs typeface="Arial" charset="0"/>
              </a:rPr>
              <a:t>Licence </a:t>
            </a:r>
            <a:r>
              <a:rPr lang="fr-FR" i="1" dirty="0" smtClean="0">
                <a:solidFill>
                  <a:schemeClr val="accent5">
                    <a:lumMod val="50000"/>
                  </a:schemeClr>
                </a:solidFill>
                <a:latin typeface="Calibri" panose="020F0502020204030204" pitchFamily="34" charset="0"/>
                <a:cs typeface="Arial" charset="0"/>
              </a:rPr>
              <a:t>Sciences </a:t>
            </a:r>
            <a:r>
              <a:rPr lang="fr-FR" i="1" dirty="0">
                <a:solidFill>
                  <a:schemeClr val="accent5">
                    <a:lumMod val="50000"/>
                  </a:schemeClr>
                </a:solidFill>
                <a:latin typeface="Calibri" panose="020F0502020204030204" pitchFamily="34" charset="0"/>
                <a:cs typeface="Arial" charset="0"/>
              </a:rPr>
              <a:t>et Techniques des Activités Physiques et Sportives (STAPS) – option Santé </a:t>
            </a:r>
          </a:p>
          <a:p>
            <a:pPr marL="285750" indent="-285750">
              <a:buFont typeface="Wingdings" panose="05000000000000000000" pitchFamily="2" charset="2"/>
              <a:buChar char="ü"/>
            </a:pPr>
            <a:endParaRPr lang="fr-FR" sz="1600" i="1" dirty="0">
              <a:solidFill>
                <a:schemeClr val="accent5">
                  <a:lumMod val="50000"/>
                </a:schemeClr>
              </a:solidFill>
              <a:latin typeface="Calibri" panose="020F0502020204030204" pitchFamily="34" charset="0"/>
              <a:cs typeface="Arial" charset="0"/>
            </a:endParaRPr>
          </a:p>
          <a:p>
            <a:r>
              <a:rPr lang="fr-FR" sz="1600" b="1" i="1" dirty="0">
                <a:solidFill>
                  <a:srgbClr val="FF0000"/>
                </a:solidFill>
                <a:latin typeface="Calibri" panose="020F0502020204030204" pitchFamily="34" charset="0"/>
                <a:cs typeface="Arial" charset="0"/>
              </a:rPr>
              <a:t> </a:t>
            </a:r>
          </a:p>
          <a:p>
            <a:endParaRPr lang="fr-FR" sz="1500" i="1" dirty="0" smtClean="0">
              <a:solidFill>
                <a:schemeClr val="accent5">
                  <a:lumMod val="50000"/>
                </a:schemeClr>
              </a:solidFill>
              <a:latin typeface="Calibri" panose="020F0502020204030204" pitchFamily="34" charset="0"/>
              <a:cs typeface="Arial" charset="0"/>
            </a:endParaRPr>
          </a:p>
          <a:p>
            <a:r>
              <a:rPr lang="fr-FR" sz="2000" b="1" i="1" dirty="0" smtClean="0">
                <a:solidFill>
                  <a:srgbClr val="FF0000"/>
                </a:solidFill>
                <a:latin typeface="Calibri" panose="020F0502020204030204" pitchFamily="34" charset="0"/>
                <a:cs typeface="Arial" charset="0"/>
              </a:rPr>
              <a:t>Université de Cergy-Pontoise – CY SUP  Cergy-Pontoise – 95 </a:t>
            </a:r>
          </a:p>
          <a:p>
            <a:r>
              <a:rPr lang="fr-FR" i="1" dirty="0" smtClean="0">
                <a:solidFill>
                  <a:schemeClr val="accent5">
                    <a:lumMod val="50000"/>
                  </a:schemeClr>
                </a:solidFill>
                <a:latin typeface="Calibri" panose="020F0502020204030204" pitchFamily="34" charset="0"/>
                <a:cs typeface="Arial" charset="0"/>
              </a:rPr>
              <a:t>Licence – Sciences – Technologies – Santé : </a:t>
            </a:r>
            <a:r>
              <a:rPr lang="fr-FR" b="1" i="1" dirty="0" smtClean="0">
                <a:solidFill>
                  <a:schemeClr val="accent5">
                    <a:lumMod val="50000"/>
                  </a:schemeClr>
                </a:solidFill>
                <a:latin typeface="Calibri" panose="020F0502020204030204" pitchFamily="34" charset="0"/>
                <a:cs typeface="Arial" charset="0"/>
              </a:rPr>
              <a:t>2 LAS option Santé  </a:t>
            </a:r>
          </a:p>
          <a:p>
            <a:endParaRPr lang="fr-FR" sz="800" dirty="0" smtClean="0"/>
          </a:p>
          <a:p>
            <a:pPr marL="285750" indent="-285750">
              <a:buFont typeface="Wingdings" panose="05000000000000000000" pitchFamily="2" charset="2"/>
              <a:buChar char="ü"/>
            </a:pPr>
            <a:r>
              <a:rPr lang="fr-FR" i="1" dirty="0" smtClean="0">
                <a:solidFill>
                  <a:schemeClr val="accent5">
                    <a:lumMod val="50000"/>
                  </a:schemeClr>
                </a:solidFill>
                <a:latin typeface="Calibri" panose="020F0502020204030204" pitchFamily="34" charset="0"/>
                <a:cs typeface="Arial" charset="0"/>
              </a:rPr>
              <a:t>Licence Portail Biologie et Ingénierie – option Santé </a:t>
            </a:r>
          </a:p>
          <a:p>
            <a:pPr marL="285750" indent="-285750">
              <a:buFont typeface="Wingdings" panose="05000000000000000000" pitchFamily="2" charset="2"/>
              <a:buChar char="ü"/>
            </a:pPr>
            <a:r>
              <a:rPr lang="fr-FR" i="1" dirty="0" smtClean="0">
                <a:solidFill>
                  <a:schemeClr val="accent5">
                    <a:lumMod val="50000"/>
                  </a:schemeClr>
                </a:solidFill>
                <a:latin typeface="Calibri" panose="020F0502020204030204" pitchFamily="34" charset="0"/>
                <a:cs typeface="Arial" charset="0"/>
              </a:rPr>
              <a:t>Licence Portail Physique, Chimie, Sciences de la Terre et Ingénierie – option Santé   </a:t>
            </a:r>
          </a:p>
          <a:p>
            <a:endParaRPr lang="fr-FR" i="1" dirty="0" smtClean="0">
              <a:solidFill>
                <a:schemeClr val="accent5">
                  <a:lumMod val="50000"/>
                </a:schemeClr>
              </a:solidFill>
              <a:latin typeface="Calibri" panose="020F0502020204030204" pitchFamily="34" charset="0"/>
              <a:cs typeface="Arial" charset="0"/>
            </a:endParaRPr>
          </a:p>
          <a:p>
            <a:endParaRPr lang="fr-FR" sz="2000" i="1" dirty="0" smtClean="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2000" i="1" dirty="0">
              <a:solidFill>
                <a:schemeClr val="accent5">
                  <a:lumMod val="50000"/>
                </a:schemeClr>
              </a:solidFill>
              <a:latin typeface="Calibri" panose="020F0502020204030204" pitchFamily="34" charset="0"/>
              <a:cs typeface="Arial" charset="0"/>
            </a:endParaRPr>
          </a:p>
          <a:p>
            <a:pPr marL="342900" indent="-342900">
              <a:buFont typeface="Wingdings" panose="05000000000000000000" pitchFamily="2" charset="2"/>
              <a:buChar char="ü"/>
            </a:pPr>
            <a:endParaRPr lang="fr-FR" sz="2000" i="1" dirty="0">
              <a:solidFill>
                <a:schemeClr val="accent5">
                  <a:lumMod val="50000"/>
                </a:schemeClr>
              </a:solidFill>
              <a:latin typeface="Calibri" panose="020F0502020204030204" pitchFamily="34" charset="0"/>
              <a:cs typeface="Arial" charset="0"/>
            </a:endParaRPr>
          </a:p>
          <a:p>
            <a:endParaRPr lang="fr-FR" sz="2400" i="1" dirty="0">
              <a:solidFill>
                <a:schemeClr val="accent5">
                  <a:lumMod val="50000"/>
                </a:schemeClr>
              </a:solidFill>
              <a:latin typeface="Calibri" panose="020F0502020204030204" pitchFamily="34" charset="0"/>
              <a:cs typeface="Arial" charset="0"/>
            </a:endParaRPr>
          </a:p>
          <a:p>
            <a:pPr algn="just">
              <a:defRPr/>
            </a:pPr>
            <a:endParaRPr lang="fr-FR" altLang="fr-FR" sz="2400" i="1" dirty="0" smtClean="0">
              <a:solidFill>
                <a:schemeClr val="accent5">
                  <a:lumMod val="50000"/>
                </a:schemeClr>
              </a:solidFill>
              <a:latin typeface="Calibri" panose="020F0502020204030204" pitchFamily="34" charset="0"/>
              <a:cs typeface="Arial" charset="0"/>
            </a:endParaRPr>
          </a:p>
          <a:p>
            <a:pPr>
              <a:defRPr/>
            </a:pPr>
            <a:endParaRPr lang="fr-FR" sz="2200" dirty="0">
              <a:solidFill>
                <a:schemeClr val="accent5">
                  <a:lumMod val="50000"/>
                </a:schemeClr>
              </a:solidFill>
              <a:latin typeface="Calibri" panose="020F0502020204030204" pitchFamily="34" charset="0"/>
              <a:cs typeface="Arial" charset="0"/>
            </a:endParaRPr>
          </a:p>
        </p:txBody>
      </p:sp>
    </p:spTree>
    <p:extLst>
      <p:ext uri="{BB962C8B-B14F-4D97-AF65-F5344CB8AC3E}">
        <p14:creationId xmlns:p14="http://schemas.microsoft.com/office/powerpoint/2010/main" val="3918183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12" end="12"/>
                                            </p:txEl>
                                          </p:spTgt>
                                        </p:tgtEl>
                                        <p:attrNameLst>
                                          <p:attrName>style.visibility</p:attrName>
                                        </p:attrNameLst>
                                      </p:cBhvr>
                                      <p:to>
                                        <p:strVal val="visible"/>
                                      </p:to>
                                    </p:set>
                                    <p:animEffect transition="in" filter="fade">
                                      <p:cBhvr>
                                        <p:cTn id="12" dur="1000"/>
                                        <p:tgtEl>
                                          <p:spTgt spid="13">
                                            <p:txEl>
                                              <p:pRg st="12" end="1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animEffect transition="in" filter="fade">
                                      <p:cBhvr>
                                        <p:cTn id="17" dur="1000"/>
                                        <p:tgtEl>
                                          <p:spTgt spid="1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6" end="6"/>
                                            </p:txEl>
                                          </p:spTgt>
                                        </p:tgtEl>
                                        <p:attrNameLst>
                                          <p:attrName>style.visibility</p:attrName>
                                        </p:attrNameLst>
                                      </p:cBhvr>
                                      <p:to>
                                        <p:strVal val="visible"/>
                                      </p:to>
                                    </p:set>
                                    <p:animEffect transition="in" filter="fade">
                                      <p:cBhvr>
                                        <p:cTn id="22" dur="1000"/>
                                        <p:tgtEl>
                                          <p:spTgt spid="1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animEffect transition="in" filter="fade">
                                      <p:cBhvr>
                                        <p:cTn id="27" dur="1000"/>
                                        <p:tgtEl>
                                          <p:spTgt spid="1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9" end="9"/>
                                            </p:txEl>
                                          </p:spTgt>
                                        </p:tgtEl>
                                        <p:attrNameLst>
                                          <p:attrName>style.visibility</p:attrName>
                                        </p:attrNameLst>
                                      </p:cBhvr>
                                      <p:to>
                                        <p:strVal val="visible"/>
                                      </p:to>
                                    </p:set>
                                    <p:animEffect transition="in" filter="fade">
                                      <p:cBhvr>
                                        <p:cTn id="32" dur="1000"/>
                                        <p:tgtEl>
                                          <p:spTgt spid="1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10" end="10"/>
                                            </p:txEl>
                                          </p:spTgt>
                                        </p:tgtEl>
                                        <p:attrNameLst>
                                          <p:attrName>style.visibility</p:attrName>
                                        </p:attrNameLst>
                                      </p:cBhvr>
                                      <p:to>
                                        <p:strVal val="visible"/>
                                      </p:to>
                                    </p:set>
                                    <p:animEffect transition="in" filter="fade">
                                      <p:cBhvr>
                                        <p:cTn id="37" dur="1000"/>
                                        <p:tgtEl>
                                          <p:spTgt spid="1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14" end="14"/>
                                            </p:txEl>
                                          </p:spTgt>
                                        </p:tgtEl>
                                        <p:attrNameLst>
                                          <p:attrName>style.visibility</p:attrName>
                                        </p:attrNameLst>
                                      </p:cBhvr>
                                      <p:to>
                                        <p:strVal val="visible"/>
                                      </p:to>
                                    </p:set>
                                    <p:animEffect transition="in" filter="fade">
                                      <p:cBhvr>
                                        <p:cTn id="42" dur="1000"/>
                                        <p:tgtEl>
                                          <p:spTgt spid="1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15" end="15"/>
                                            </p:txEl>
                                          </p:spTgt>
                                        </p:tgtEl>
                                        <p:attrNameLst>
                                          <p:attrName>style.visibility</p:attrName>
                                        </p:attrNameLst>
                                      </p:cBhvr>
                                      <p:to>
                                        <p:strVal val="visible"/>
                                      </p:to>
                                    </p:set>
                                    <p:animEffect transition="in" filter="fade">
                                      <p:cBhvr>
                                        <p:cTn id="47" dur="1000"/>
                                        <p:tgtEl>
                                          <p:spTgt spid="1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17" end="17"/>
                                            </p:txEl>
                                          </p:spTgt>
                                        </p:tgtEl>
                                        <p:attrNameLst>
                                          <p:attrName>style.visibility</p:attrName>
                                        </p:attrNameLst>
                                      </p:cBhvr>
                                      <p:to>
                                        <p:strVal val="visible"/>
                                      </p:to>
                                    </p:set>
                                    <p:animEffect transition="in" filter="fade">
                                      <p:cBhvr>
                                        <p:cTn id="52" dur="1000"/>
                                        <p:tgtEl>
                                          <p:spTgt spid="13">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xEl>
                                              <p:pRg st="18" end="18"/>
                                            </p:txEl>
                                          </p:spTgt>
                                        </p:tgtEl>
                                        <p:attrNameLst>
                                          <p:attrName>style.visibility</p:attrName>
                                        </p:attrNameLst>
                                      </p:cBhvr>
                                      <p:to>
                                        <p:strVal val="visible"/>
                                      </p:to>
                                    </p:set>
                                    <p:animEffect transition="in" filter="fade">
                                      <p:cBhvr>
                                        <p:cTn id="57" dur="1000"/>
                                        <p:tgtEl>
                                          <p:spTgt spid="1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668</Words>
  <Application>Microsoft Office PowerPoint</Application>
  <PresentationFormat>Grand écran</PresentationFormat>
  <Paragraphs>90</Paragraphs>
  <Slides>3</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ACADEMIE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Laurent-Giorgi</dc:creator>
  <cp:lastModifiedBy>Anne Laurent-Giorgi</cp:lastModifiedBy>
  <cp:revision>11</cp:revision>
  <cp:lastPrinted>2020-02-05T08:58:05Z</cp:lastPrinted>
  <dcterms:created xsi:type="dcterms:W3CDTF">2020-02-05T07:54:49Z</dcterms:created>
  <dcterms:modified xsi:type="dcterms:W3CDTF">2020-02-05T10:46:06Z</dcterms:modified>
</cp:coreProperties>
</file>